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39"/>
  </p:notesMasterIdLst>
  <p:sldIdLst>
    <p:sldId id="256" r:id="rId2"/>
    <p:sldId id="284" r:id="rId3"/>
    <p:sldId id="257" r:id="rId4"/>
    <p:sldId id="303" r:id="rId5"/>
    <p:sldId id="287" r:id="rId6"/>
    <p:sldId id="304" r:id="rId7"/>
    <p:sldId id="305" r:id="rId8"/>
    <p:sldId id="306" r:id="rId9"/>
    <p:sldId id="285" r:id="rId10"/>
    <p:sldId id="307" r:id="rId11"/>
    <p:sldId id="308" r:id="rId12"/>
    <p:sldId id="263" r:id="rId13"/>
    <p:sldId id="296" r:id="rId14"/>
    <p:sldId id="327" r:id="rId15"/>
    <p:sldId id="297" r:id="rId16"/>
    <p:sldId id="29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272" r:id="rId25"/>
    <p:sldId id="316" r:id="rId26"/>
    <p:sldId id="317" r:id="rId27"/>
    <p:sldId id="318" r:id="rId28"/>
    <p:sldId id="262" r:id="rId29"/>
    <p:sldId id="319" r:id="rId30"/>
    <p:sldId id="261" r:id="rId31"/>
    <p:sldId id="320" r:id="rId32"/>
    <p:sldId id="321" r:id="rId33"/>
    <p:sldId id="322" r:id="rId34"/>
    <p:sldId id="323" r:id="rId35"/>
    <p:sldId id="324" r:id="rId36"/>
    <p:sldId id="325" r:id="rId37"/>
    <p:sldId id="326" r:id="rId38"/>
  </p:sldIdLst>
  <p:sldSz cx="9144000" cy="5143500" type="screen16x9"/>
  <p:notesSz cx="6858000" cy="9144000"/>
  <p:embeddedFontLst>
    <p:embeddedFont>
      <p:font typeface="Merriweather" panose="020B0604020202020204" charset="0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4667"/>
    <a:srgbClr val="FDB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A5A6AB-098C-4C2E-B125-AAFEC4AD71DB}">
  <a:tblStyle styleId="{35A5A6AB-098C-4C2E-B125-AAFEC4AD71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206" autoAdjust="0"/>
  </p:normalViewPr>
  <p:slideViewPr>
    <p:cSldViewPr snapToGrid="0">
      <p:cViewPr varScale="1">
        <p:scale>
          <a:sx n="102" d="100"/>
          <a:sy n="102" d="100"/>
        </p:scale>
        <p:origin x="92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068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6401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0515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875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10883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6055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9630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722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29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</a:pPr>
            <a:r>
              <a:rPr lang="es-EC" dirty="0" smtClean="0"/>
              <a:t>La calidad es subjetiva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</a:pPr>
            <a:r>
              <a:rPr lang="es-EC" dirty="0" smtClean="0"/>
              <a:t>Ejemplo:</a:t>
            </a:r>
            <a:r>
              <a:rPr lang="es-EC" baseline="0" dirty="0" smtClean="0"/>
              <a:t> Televisor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75366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6925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818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6055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4968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9952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6188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24568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5611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595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58002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4059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0631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3906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061998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435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347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4983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dirty="0" smtClean="0"/>
              <a:t>Funcionalidad, Confiabilidad,</a:t>
            </a:r>
            <a:r>
              <a:rPr lang="es-EC" baseline="0" dirty="0" smtClean="0"/>
              <a:t> Usabilidad, Eficiencia, Mantenibilidad, Portabilidad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6099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732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96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008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044100" y="0"/>
            <a:ext cx="60999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679325" y="2753850"/>
            <a:ext cx="4903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815840" y="4083900"/>
            <a:ext cx="6957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2"/>
          <p:cNvSpPr/>
          <p:nvPr/>
        </p:nvSpPr>
        <p:spPr>
          <a:xfrm>
            <a:off x="1747200" y="2787000"/>
            <a:ext cx="1296900" cy="129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- Text right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4994225" y="1585101"/>
            <a:ext cx="3692400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C200"/>
              </a:buClr>
              <a:buSzPts val="1800"/>
              <a:buChar char="▫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1800"/>
              <a:buChar char="▪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9pPr>
          </a:lstStyle>
          <a:p>
            <a:endParaRPr/>
          </a:p>
        </p:txBody>
      </p:sp>
      <p:cxnSp>
        <p:nvCxnSpPr>
          <p:cNvPr id="36" name="Google Shape;36;p5"/>
          <p:cNvCxnSpPr/>
          <p:nvPr/>
        </p:nvCxnSpPr>
        <p:spPr>
          <a:xfrm>
            <a:off x="5102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5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right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A800">
              <a:alpha val="8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3467825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2"/>
          </p:nvPr>
        </p:nvSpPr>
        <p:spPr>
          <a:xfrm>
            <a:off x="6153578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5" name="Google Shape;55;p7"/>
          <p:cNvCxnSpPr/>
          <p:nvPr/>
        </p:nvCxnSpPr>
        <p:spPr>
          <a:xfrm>
            <a:off x="3578787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ird - 2 columns left">
  <p:cSld name="TITLE_AND_TWO_COLUMNS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 flipH="1">
            <a:off x="6099775" y="0"/>
            <a:ext cx="30441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 flipH="1">
            <a:off x="0" y="0"/>
            <a:ext cx="6099900" cy="51435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1"/>
          </p:nvPr>
        </p:nvSpPr>
        <p:spPr>
          <a:xfrm>
            <a:off x="434331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2"/>
          </p:nvPr>
        </p:nvSpPr>
        <p:spPr>
          <a:xfrm>
            <a:off x="3120084" y="1614875"/>
            <a:ext cx="25329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▪"/>
              <a:defRPr sz="1400"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▫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294667"/>
                </a:solidFill>
              </a:defRPr>
            </a:lvl1pPr>
            <a:lvl2pPr lvl="1" algn="ctr" rtl="0">
              <a:buNone/>
              <a:defRPr>
                <a:solidFill>
                  <a:srgbClr val="294667"/>
                </a:solidFill>
              </a:defRPr>
            </a:lvl2pPr>
            <a:lvl3pPr lvl="2" algn="ctr" rtl="0">
              <a:buNone/>
              <a:defRPr>
                <a:solidFill>
                  <a:srgbClr val="294667"/>
                </a:solidFill>
              </a:defRPr>
            </a:lvl3pPr>
            <a:lvl4pPr lvl="3" algn="ctr" rtl="0">
              <a:buNone/>
              <a:defRPr>
                <a:solidFill>
                  <a:srgbClr val="294667"/>
                </a:solidFill>
              </a:defRPr>
            </a:lvl4pPr>
            <a:lvl5pPr lvl="4" algn="ctr" rtl="0">
              <a:buNone/>
              <a:defRPr>
                <a:solidFill>
                  <a:srgbClr val="294667"/>
                </a:solidFill>
              </a:defRPr>
            </a:lvl5pPr>
            <a:lvl6pPr lvl="5" algn="ctr" rtl="0">
              <a:buNone/>
              <a:defRPr>
                <a:solidFill>
                  <a:srgbClr val="294667"/>
                </a:solidFill>
              </a:defRPr>
            </a:lvl6pPr>
            <a:lvl7pPr lvl="6" algn="ctr" rtl="0">
              <a:buNone/>
              <a:defRPr>
                <a:solidFill>
                  <a:srgbClr val="294667"/>
                </a:solidFill>
              </a:defRPr>
            </a:lvl7pPr>
            <a:lvl8pPr lvl="7" algn="ctr" rtl="0">
              <a:buNone/>
              <a:defRPr>
                <a:solidFill>
                  <a:srgbClr val="294667"/>
                </a:solidFill>
              </a:defRPr>
            </a:lvl8pPr>
            <a:lvl9pPr lvl="8" algn="ctr" rtl="0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64" name="Google Shape;64;p8"/>
          <p:cNvCxnSpPr/>
          <p:nvPr/>
        </p:nvCxnSpPr>
        <p:spPr>
          <a:xfrm>
            <a:off x="545293" y="1519975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29466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0" y="0"/>
            <a:ext cx="30441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3043975" y="0"/>
            <a:ext cx="6099900" cy="5143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534892" y="1796050"/>
            <a:ext cx="452400" cy="0"/>
          </a:xfrm>
          <a:prstGeom prst="straightConnector1">
            <a:avLst/>
          </a:prstGeom>
          <a:noFill/>
          <a:ln w="28575" cap="flat" cmpd="sng">
            <a:solidFill>
              <a:srgbClr val="FFA8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76;p10"/>
          <p:cNvSpPr/>
          <p:nvPr/>
        </p:nvSpPr>
        <p:spPr>
          <a:xfrm>
            <a:off x="0" y="0"/>
            <a:ext cx="536700" cy="536700"/>
          </a:xfrm>
          <a:prstGeom prst="rect">
            <a:avLst/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442405" y="1045150"/>
            <a:ext cx="2147400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white)">
  <p:cSld name="BLANK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2946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FFFFFF"/>
                </a:solidFill>
              </a:defRPr>
            </a:lvl1pPr>
            <a:lvl2pPr lvl="1" algn="ctr" rtl="0">
              <a:buNone/>
              <a:defRPr>
                <a:solidFill>
                  <a:srgbClr val="FFFFFF"/>
                </a:solidFill>
              </a:defRPr>
            </a:lvl2pPr>
            <a:lvl3pPr lvl="2" algn="ctr" rtl="0">
              <a:buNone/>
              <a:defRPr>
                <a:solidFill>
                  <a:srgbClr val="FFFFFF"/>
                </a:solidFill>
              </a:defRPr>
            </a:lvl3pPr>
            <a:lvl4pPr lvl="3" algn="ctr" rtl="0">
              <a:buNone/>
              <a:defRPr>
                <a:solidFill>
                  <a:srgbClr val="FFFFFF"/>
                </a:solidFill>
              </a:defRPr>
            </a:lvl4pPr>
            <a:lvl5pPr lvl="4" algn="ctr" rtl="0">
              <a:buNone/>
              <a:defRPr>
                <a:solidFill>
                  <a:srgbClr val="FFFFFF"/>
                </a:solidFill>
              </a:defRPr>
            </a:lvl5pPr>
            <a:lvl6pPr lvl="5" algn="ctr" rtl="0">
              <a:buNone/>
              <a:defRPr>
                <a:solidFill>
                  <a:srgbClr val="FFFFFF"/>
                </a:solidFill>
              </a:defRPr>
            </a:lvl6pPr>
            <a:lvl7pPr lvl="6" algn="ctr" rtl="0">
              <a:buNone/>
              <a:defRPr>
                <a:solidFill>
                  <a:srgbClr val="FFFFFF"/>
                </a:solidFill>
              </a:defRPr>
            </a:lvl7pPr>
            <a:lvl8pPr lvl="7" algn="ctr" rtl="0">
              <a:buNone/>
              <a:defRPr>
                <a:solidFill>
                  <a:srgbClr val="FFFFFF"/>
                </a:solidFill>
              </a:defRPr>
            </a:lvl8pPr>
            <a:lvl9pPr lvl="8" algn="ctr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(dark)" type="blank">
  <p:cSld name="Blank (dark)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100" y="-5800"/>
            <a:ext cx="9144000" cy="5149500"/>
          </a:xfrm>
          <a:prstGeom prst="rect">
            <a:avLst/>
          </a:prstGeom>
          <a:solidFill>
            <a:srgbClr val="325680">
              <a:alpha val="86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2"/>
          <p:cNvSpPr/>
          <p:nvPr/>
        </p:nvSpPr>
        <p:spPr>
          <a:xfrm>
            <a:off x="0" y="-5925"/>
            <a:ext cx="9144000" cy="5149500"/>
          </a:xfrm>
          <a:prstGeom prst="frame">
            <a:avLst>
              <a:gd name="adj1" fmla="val 5041"/>
            </a:avLst>
          </a:prstGeom>
          <a:solidFill>
            <a:srgbClr val="FFA8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2"/>
          <p:cNvSpPr/>
          <p:nvPr/>
        </p:nvSpPr>
        <p:spPr>
          <a:xfrm>
            <a:off x="4303650" y="4607000"/>
            <a:ext cx="536700" cy="53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294667"/>
                </a:solidFill>
              </a:defRPr>
            </a:lvl1pPr>
            <a:lvl2pPr lvl="1" algn="ctr">
              <a:buNone/>
              <a:defRPr>
                <a:solidFill>
                  <a:srgbClr val="294667"/>
                </a:solidFill>
              </a:defRPr>
            </a:lvl2pPr>
            <a:lvl3pPr lvl="2" algn="ctr">
              <a:buNone/>
              <a:defRPr>
                <a:solidFill>
                  <a:srgbClr val="294667"/>
                </a:solidFill>
              </a:defRPr>
            </a:lvl3pPr>
            <a:lvl4pPr lvl="3" algn="ctr">
              <a:buNone/>
              <a:defRPr>
                <a:solidFill>
                  <a:srgbClr val="294667"/>
                </a:solidFill>
              </a:defRPr>
            </a:lvl4pPr>
            <a:lvl5pPr lvl="4" algn="ctr">
              <a:buNone/>
              <a:defRPr>
                <a:solidFill>
                  <a:srgbClr val="294667"/>
                </a:solidFill>
              </a:defRPr>
            </a:lvl5pPr>
            <a:lvl6pPr lvl="5" algn="ctr">
              <a:buNone/>
              <a:defRPr>
                <a:solidFill>
                  <a:srgbClr val="294667"/>
                </a:solidFill>
              </a:defRPr>
            </a:lvl6pPr>
            <a:lvl7pPr lvl="6" algn="ctr">
              <a:buNone/>
              <a:defRPr>
                <a:solidFill>
                  <a:srgbClr val="294667"/>
                </a:solidFill>
              </a:defRPr>
            </a:lvl7pPr>
            <a:lvl8pPr lvl="7" algn="ctr">
              <a:buNone/>
              <a:defRPr>
                <a:solidFill>
                  <a:srgbClr val="294667"/>
                </a:solidFill>
              </a:defRPr>
            </a:lvl8pPr>
            <a:lvl9pPr lvl="8" algn="ctr">
              <a:buNone/>
              <a:defRPr>
                <a:solidFill>
                  <a:srgbClr val="294667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104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b="1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00" b="1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6" r:id="rId5"/>
    <p:sldLayoutId id="2147483660" r:id="rId6"/>
    <p:sldLayoutId id="2147483662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hyperlink" Target="mailto:vchimarro@utmachaa.edu.ec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hyperlink" Target="mailto:vchimarro@utmachaa.edu.ec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hyperlink" Target="mailto:vchimarro@utmachaa.edu.ec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hyperlink" Target="mailto:vchimarro@utmachaa.edu.ec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vchimarro@utmachaa.edu.e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essi.upc.edu/~franch/papers/libro-calidad-cap-10-jpc-xf-cq-10-version-preliminar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027218" y="0"/>
            <a:ext cx="6116781" cy="51435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xfrm>
            <a:off x="3420112" y="2766797"/>
            <a:ext cx="4903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Unidad III</a:t>
            </a:r>
            <a:br>
              <a:rPr lang="en" dirty="0" smtClean="0"/>
            </a:br>
            <a:r>
              <a:rPr lang="es-ES" dirty="0" smtClean="0"/>
              <a:t>Modelos de Calidad de Software</a:t>
            </a:r>
            <a:endParaRPr lang="es-ES" dirty="0"/>
          </a:p>
        </p:txBody>
      </p:sp>
      <p:sp>
        <p:nvSpPr>
          <p:cNvPr id="12" name="Google Shape;103;p15"/>
          <p:cNvSpPr txBox="1">
            <a:spLocks/>
          </p:cNvSpPr>
          <p:nvPr/>
        </p:nvSpPr>
        <p:spPr>
          <a:xfrm>
            <a:off x="62345" y="110835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pic>
        <p:nvPicPr>
          <p:cNvPr id="1030" name="Picture 6" descr="Resultado de imagen para calidad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351" y="2891488"/>
            <a:ext cx="774784" cy="115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321;p37"/>
          <p:cNvSpPr txBox="1">
            <a:spLocks/>
          </p:cNvSpPr>
          <p:nvPr/>
        </p:nvSpPr>
        <p:spPr>
          <a:xfrm>
            <a:off x="6927" y="4310891"/>
            <a:ext cx="3027218" cy="1005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Ing. Lewis Chimarro 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 smtClean="0">
                <a:solidFill>
                  <a:srgbClr val="FFFFFF"/>
                </a:solidFill>
              </a:rPr>
              <a:t>Magister en Ingeniería de Software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La versión de 2001 del </a:t>
            </a:r>
            <a:r>
              <a:rPr lang="es-ES" sz="1600" dirty="0" smtClean="0"/>
              <a:t>ISO/IEC 9126 </a:t>
            </a:r>
            <a:r>
              <a:rPr lang="es-ES" sz="1600" dirty="0"/>
              <a:t>consiste de cuatro partes: </a:t>
            </a:r>
            <a:endParaRPr lang="es-ES" sz="1600" dirty="0" smtClean="0"/>
          </a:p>
          <a:p>
            <a:pPr algn="just"/>
            <a:r>
              <a:rPr lang="es-ES" sz="1600" dirty="0" smtClean="0"/>
              <a:t>9126-1 </a:t>
            </a:r>
            <a:r>
              <a:rPr lang="es-ES" sz="1600" dirty="0"/>
              <a:t>(2001), presenta un modelo de calidad, </a:t>
            </a:r>
            <a:r>
              <a:rPr lang="es-ES" sz="1600" dirty="0" smtClean="0"/>
              <a:t>que es </a:t>
            </a:r>
            <a:r>
              <a:rPr lang="es-ES" sz="1600" dirty="0"/>
              <a:t>común para medir la calidad interna y externa, y uno distinto para medir </a:t>
            </a:r>
            <a:r>
              <a:rPr lang="es-ES" sz="1600" dirty="0" smtClean="0"/>
              <a:t>la calidad </a:t>
            </a:r>
            <a:r>
              <a:rPr lang="es-ES" sz="1600" dirty="0"/>
              <a:t>en </a:t>
            </a:r>
            <a:r>
              <a:rPr lang="es-ES" sz="1600" dirty="0" smtClean="0"/>
              <a:t>uso.</a:t>
            </a:r>
          </a:p>
          <a:p>
            <a:pPr algn="just"/>
            <a:r>
              <a:rPr lang="es-ES" sz="1600" dirty="0" smtClean="0"/>
              <a:t>9126-2 </a:t>
            </a:r>
            <a:r>
              <a:rPr lang="es-ES" sz="1600" dirty="0"/>
              <a:t>(2003), presenta posibles métricas externas para atributos </a:t>
            </a:r>
            <a:r>
              <a:rPr lang="es-ES" sz="1600" dirty="0" smtClean="0"/>
              <a:t>de calidad externos. </a:t>
            </a:r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412960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9126-3 (2003), presenta posibles métricas para atributos de calidad </a:t>
            </a:r>
            <a:r>
              <a:rPr lang="es-ES" sz="1600" dirty="0" smtClean="0"/>
              <a:t>internos.</a:t>
            </a:r>
          </a:p>
          <a:p>
            <a:pPr algn="just"/>
            <a:r>
              <a:rPr lang="es-ES" sz="1600" dirty="0" smtClean="0"/>
              <a:t>9126-4 </a:t>
            </a:r>
            <a:r>
              <a:rPr lang="es-ES" sz="1600" dirty="0"/>
              <a:t>(2004), presenta posibles métricas para evaluar </a:t>
            </a:r>
            <a:r>
              <a:rPr lang="es-ES" sz="1600" dirty="0" smtClean="0"/>
              <a:t>atributos de </a:t>
            </a:r>
            <a:r>
              <a:rPr lang="es-ES" sz="1600" dirty="0"/>
              <a:t>calidad en uso. </a:t>
            </a:r>
            <a:endParaRPr lang="es-ES" sz="1600" dirty="0" smtClean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42110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3468200" y="1550916"/>
            <a:ext cx="4942751" cy="3313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s-ES" dirty="0"/>
              <a:t>Del estudio de las diferentes propuestas de modelos de calidad </a:t>
            </a:r>
            <a:r>
              <a:rPr lang="es-ES" dirty="0" smtClean="0"/>
              <a:t>existentes, se </a:t>
            </a:r>
            <a:r>
              <a:rPr lang="es-ES" dirty="0"/>
              <a:t>desprenden algunas propiedades estructurales </a:t>
            </a:r>
            <a:r>
              <a:rPr lang="es-ES" dirty="0" smtClean="0"/>
              <a:t>importantes, según lo propone </a:t>
            </a:r>
            <a:r>
              <a:rPr lang="es-ES" dirty="0"/>
              <a:t>el Dr. Juan Pablo </a:t>
            </a:r>
            <a:r>
              <a:rPr lang="es-ES" dirty="0" smtClean="0"/>
              <a:t>Carvallo:</a:t>
            </a:r>
          </a:p>
          <a:p>
            <a:pPr marL="285750" indent="-285750" algn="just"/>
            <a:r>
              <a:rPr lang="es-EC" dirty="0" smtClean="0"/>
              <a:t>Número de capas</a:t>
            </a:r>
          </a:p>
          <a:p>
            <a:pPr marL="285750" indent="-285750" algn="just"/>
            <a:r>
              <a:rPr lang="es-EC" dirty="0" smtClean="0"/>
              <a:t>Tipos de elementos del modelo</a:t>
            </a:r>
          </a:p>
          <a:p>
            <a:pPr marL="285750" indent="-285750" algn="just"/>
            <a:r>
              <a:rPr lang="es-EC" dirty="0" smtClean="0"/>
              <a:t>Propósito del modelo</a:t>
            </a:r>
          </a:p>
          <a:p>
            <a:pPr marL="285750" indent="-285750" algn="just"/>
            <a:r>
              <a:rPr lang="es-EC" dirty="0" smtClean="0"/>
              <a:t>Separación entre elementos internos y externos</a:t>
            </a:r>
          </a:p>
          <a:p>
            <a:pPr marL="285750" indent="-285750" algn="just"/>
            <a:r>
              <a:rPr lang="es-EC" dirty="0" smtClean="0"/>
              <a:t>Relaciones entre factores de calidad</a:t>
            </a:r>
          </a:p>
          <a:p>
            <a:pPr marL="285750" indent="-285750" algn="just"/>
            <a:r>
              <a:rPr lang="es-EC" dirty="0" smtClean="0"/>
              <a:t>Relación de las métricas con los factores de calidad</a:t>
            </a:r>
            <a:endParaRPr dirty="0"/>
          </a:p>
        </p:txBody>
      </p:sp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Propiedades de los modelos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Número de capas</a:t>
            </a:r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3468200" y="1550916"/>
            <a:ext cx="4942751" cy="3313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s-ES" dirty="0"/>
              <a:t>En general, el número de capas de un modelo de calidad puede </a:t>
            </a:r>
            <a:r>
              <a:rPr lang="es-ES" dirty="0" smtClean="0"/>
              <a:t>ser utilizado </a:t>
            </a:r>
            <a:r>
              <a:rPr lang="es-ES" dirty="0"/>
              <a:t>como una medida para determinar el nivel de detalle con el que describe el dominio de software para el cual ha sido construido: a más niveles, </a:t>
            </a:r>
            <a:r>
              <a:rPr lang="es-ES" dirty="0" smtClean="0"/>
              <a:t>mayor descomposición </a:t>
            </a:r>
            <a:r>
              <a:rPr lang="es-ES" dirty="0"/>
              <a:t>y por tanto, una descripción más detallada del tipo de </a:t>
            </a:r>
            <a:r>
              <a:rPr lang="es-ES" dirty="0" smtClean="0"/>
              <a:t>componente a </a:t>
            </a:r>
            <a:r>
              <a:rPr lang="es-ES" dirty="0"/>
              <a:t>evaluar. </a:t>
            </a:r>
            <a:endParaRPr lang="es-ES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18775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Número de capas</a:t>
            </a:r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</a:rPr>
              <a:t>https://slideplayer.es/slide/4166568/</a:t>
            </a: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  <p:pic>
        <p:nvPicPr>
          <p:cNvPr id="1026" name="Picture 2" descr="T3_img_Modelo_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625" y="1637815"/>
            <a:ext cx="417195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81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83190" y="745047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Tipos de elementos del modelo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2998033" y="1414347"/>
            <a:ext cx="602604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En general todas las propuestas incluyen elementos de alto nivel, </a:t>
            </a:r>
            <a:r>
              <a:rPr lang="es-ES" dirty="0" smtClean="0"/>
              <a:t>utilizados con </a:t>
            </a:r>
            <a:r>
              <a:rPr lang="es-ES" dirty="0"/>
              <a:t>propósitos de clasificación, y elementos de bajo nivel, utilizados </a:t>
            </a:r>
            <a:r>
              <a:rPr lang="es-ES" dirty="0" smtClean="0"/>
              <a:t>con propósitos </a:t>
            </a:r>
            <a:r>
              <a:rPr lang="es-ES" dirty="0"/>
              <a:t>de descripción detallada y evaluación de características observables </a:t>
            </a:r>
            <a:r>
              <a:rPr lang="es-ES" dirty="0" smtClean="0"/>
              <a:t>de los </a:t>
            </a:r>
            <a:r>
              <a:rPr lang="es-ES" dirty="0"/>
              <a:t>componentes.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Se </a:t>
            </a:r>
            <a:r>
              <a:rPr lang="es-ES" dirty="0"/>
              <a:t>observa una falta de uniformidad en la </a:t>
            </a:r>
            <a:r>
              <a:rPr lang="es-ES" dirty="0" smtClean="0"/>
              <a:t>nomenclatura utilizada </a:t>
            </a:r>
            <a:r>
              <a:rPr lang="es-ES" dirty="0"/>
              <a:t>en diversos estándares (se usan indistintamente términos como “factor</a:t>
            </a:r>
            <a:r>
              <a:rPr lang="es-ES" dirty="0" smtClean="0"/>
              <a:t>”, “</a:t>
            </a:r>
            <a:r>
              <a:rPr lang="es-ES" dirty="0"/>
              <a:t>atributo”, “característica”, etc.).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/>
              <a:t>Normalmente encontramos una relación entre el número de capas y </a:t>
            </a:r>
            <a:r>
              <a:rPr lang="es-ES" dirty="0" smtClean="0"/>
              <a:t>los tipos </a:t>
            </a:r>
            <a:r>
              <a:rPr lang="es-ES" dirty="0"/>
              <a:t>de elementos, dando un número fijo de capas por tipo de elemento </a:t>
            </a:r>
            <a:r>
              <a:rPr lang="es-ES" dirty="0" smtClean="0"/>
              <a:t>(Por ejemplo, una capa </a:t>
            </a:r>
            <a:r>
              <a:rPr lang="es-ES" dirty="0"/>
              <a:t>de </a:t>
            </a:r>
            <a:r>
              <a:rPr lang="es-ES" dirty="0" smtClean="0"/>
              <a:t>elementos </a:t>
            </a:r>
            <a:r>
              <a:rPr lang="es-ES" dirty="0"/>
              <a:t>de nivel más abstracto), o estableciendo ciertas restricciones adicionales </a:t>
            </a:r>
            <a:r>
              <a:rPr lang="es-ES" dirty="0" smtClean="0"/>
              <a:t>(Por ejemplo, </a:t>
            </a:r>
            <a:r>
              <a:rPr lang="es-ES" dirty="0"/>
              <a:t>un elemento de un tipo no puede descomponerse en elementos </a:t>
            </a:r>
            <a:r>
              <a:rPr lang="es-ES" dirty="0" smtClean="0"/>
              <a:t>de más </a:t>
            </a:r>
            <a:r>
              <a:rPr lang="es-ES" dirty="0"/>
              <a:t>de un tipo diferente). 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2644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155430" y="1585101"/>
            <a:ext cx="5786203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Al construir modelos de calidad es necesario considerar al menos </a:t>
            </a:r>
            <a:r>
              <a:rPr lang="es-ES" dirty="0" smtClean="0"/>
              <a:t>dos dimensiones</a:t>
            </a:r>
            <a:r>
              <a:rPr lang="es-ES" dirty="0"/>
              <a:t>: la dimensión </a:t>
            </a:r>
            <a:r>
              <a:rPr lang="es-ES" b="1" dirty="0"/>
              <a:t>especifico/general</a:t>
            </a:r>
            <a:r>
              <a:rPr lang="es-ES" dirty="0"/>
              <a:t> y la </a:t>
            </a:r>
            <a:r>
              <a:rPr lang="es-ES" dirty="0" smtClean="0"/>
              <a:t>dimensión </a:t>
            </a:r>
            <a:r>
              <a:rPr lang="es-ES" b="1" dirty="0" smtClean="0"/>
              <a:t>reutilizable/descartable</a:t>
            </a:r>
            <a:r>
              <a:rPr lang="es-ES" dirty="0" smtClean="0"/>
              <a:t>.</a:t>
            </a:r>
          </a:p>
          <a:p>
            <a:pPr indent="-342900" algn="just">
              <a:buSzPts val="1800"/>
            </a:pPr>
            <a:r>
              <a:rPr lang="es-ES" dirty="0"/>
              <a:t>Los </a:t>
            </a:r>
            <a:r>
              <a:rPr lang="es-ES" b="1" dirty="0"/>
              <a:t>modelos generales </a:t>
            </a:r>
            <a:r>
              <a:rPr lang="es-ES" dirty="0"/>
              <a:t>carecen de información específica de un producto </a:t>
            </a:r>
            <a:r>
              <a:rPr lang="es-ES" dirty="0" smtClean="0"/>
              <a:t>o proyecto</a:t>
            </a:r>
            <a:r>
              <a:rPr lang="es-ES" dirty="0"/>
              <a:t>, y por tanto son menos complejos en su estructura (menos capas</a:t>
            </a:r>
            <a:r>
              <a:rPr lang="es-ES" dirty="0" smtClean="0"/>
              <a:t>, elementos </a:t>
            </a:r>
            <a:r>
              <a:rPr lang="es-ES" dirty="0"/>
              <a:t>de calidad y relaciones entre ellos), y son usualmente utilizados </a:t>
            </a:r>
            <a:r>
              <a:rPr lang="es-ES" dirty="0" smtClean="0"/>
              <a:t>como modelos </a:t>
            </a:r>
            <a:r>
              <a:rPr lang="es-ES" dirty="0"/>
              <a:t>fijos.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Por </a:t>
            </a:r>
            <a:r>
              <a:rPr lang="es-ES" dirty="0"/>
              <a:t>su parte los </a:t>
            </a:r>
            <a:r>
              <a:rPr lang="es-ES" b="1" dirty="0"/>
              <a:t>modelos específicos </a:t>
            </a:r>
            <a:r>
              <a:rPr lang="es-ES" dirty="0"/>
              <a:t>son construidos a la </a:t>
            </a:r>
            <a:r>
              <a:rPr lang="es-ES" dirty="0" smtClean="0"/>
              <a:t>medida para </a:t>
            </a:r>
            <a:r>
              <a:rPr lang="es-ES" dirty="0"/>
              <a:t>un producto o proceso y un contexto organizacional dado, y por tanto con </a:t>
            </a:r>
            <a:r>
              <a:rPr lang="es-ES" dirty="0" smtClean="0"/>
              <a:t>una mayor </a:t>
            </a:r>
            <a:r>
              <a:rPr lang="es-ES" dirty="0"/>
              <a:t>cantidad de información disponible, por lo que su estructura final suele </a:t>
            </a:r>
            <a:r>
              <a:rPr lang="es-ES" dirty="0" smtClean="0"/>
              <a:t>ser más compleja.</a:t>
            </a:r>
            <a:endParaRPr lang="es-ES" dirty="0"/>
          </a:p>
          <a:p>
            <a:pPr indent="-342900" algn="just">
              <a:buSzPts val="1800"/>
            </a:pP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48761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La dimensión </a:t>
            </a:r>
            <a:r>
              <a:rPr lang="es-ES" b="1" dirty="0"/>
              <a:t>reutilizable/descartable</a:t>
            </a:r>
            <a:r>
              <a:rPr lang="es-ES" dirty="0"/>
              <a:t> por su parte, categoriza los </a:t>
            </a:r>
            <a:r>
              <a:rPr lang="es-ES" dirty="0" smtClean="0"/>
              <a:t>modelos de </a:t>
            </a:r>
            <a:r>
              <a:rPr lang="es-ES" dirty="0"/>
              <a:t>calidad respecto a su nivel de reusabilidad.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modelos a la medida </a:t>
            </a:r>
            <a:r>
              <a:rPr lang="es-ES" dirty="0" smtClean="0"/>
              <a:t>son definidos </a:t>
            </a:r>
            <a:r>
              <a:rPr lang="es-ES" dirty="0"/>
              <a:t>en base a requisitos específicos de un contexto o aplicación particular, </a:t>
            </a:r>
            <a:r>
              <a:rPr lang="es-ES" dirty="0" smtClean="0"/>
              <a:t>lo cual </a:t>
            </a:r>
            <a:r>
              <a:rPr lang="es-ES" dirty="0"/>
              <a:t>restringe su reutilización.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Por </a:t>
            </a:r>
            <a:r>
              <a:rPr lang="es-ES" dirty="0"/>
              <a:t>el contrario, los modelos fijos no </a:t>
            </a:r>
            <a:r>
              <a:rPr lang="es-ES" dirty="0" smtClean="0"/>
              <a:t>son construidos </a:t>
            </a:r>
            <a:r>
              <a:rPr lang="es-ES" dirty="0"/>
              <a:t>para un contexto o aplicación particular, son más generales, lo </a:t>
            </a:r>
            <a:r>
              <a:rPr lang="es-ES" dirty="0" smtClean="0"/>
              <a:t>cual favorece </a:t>
            </a:r>
            <a:r>
              <a:rPr lang="es-ES" dirty="0"/>
              <a:t>su reutilización.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modelos a la medida pueden ser reutilizados </a:t>
            </a:r>
            <a:r>
              <a:rPr lang="es-ES" dirty="0" smtClean="0"/>
              <a:t>en proyectos </a:t>
            </a:r>
            <a:r>
              <a:rPr lang="es-ES" dirty="0"/>
              <a:t>similares, o las partes específicas del proyecto pueden ser </a:t>
            </a:r>
            <a:r>
              <a:rPr lang="es-ES" dirty="0" smtClean="0"/>
              <a:t>eliminadas para </a:t>
            </a:r>
            <a:r>
              <a:rPr lang="es-ES" dirty="0"/>
              <a:t>crear modelos de calidad reutilizables. </a:t>
            </a:r>
            <a:endParaRPr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75474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C" dirty="0"/>
              <a:t>Propósito del modelo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 smtClean="0"/>
              <a:t>Los modelos </a:t>
            </a:r>
            <a:r>
              <a:rPr lang="es-ES" dirty="0"/>
              <a:t>fijos </a:t>
            </a:r>
            <a:r>
              <a:rPr lang="es-ES" dirty="0" smtClean="0"/>
              <a:t>son usualmente </a:t>
            </a:r>
            <a:r>
              <a:rPr lang="es-ES" dirty="0"/>
              <a:t>muy generales y requieren ser completados para que sean utilizables </a:t>
            </a:r>
            <a:r>
              <a:rPr lang="es-ES" dirty="0" smtClean="0"/>
              <a:t>en proyectos </a:t>
            </a:r>
            <a:r>
              <a:rPr lang="es-ES" dirty="0"/>
              <a:t>específicos.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b="1" dirty="0"/>
              <a:t>modelos mixtos </a:t>
            </a:r>
            <a:r>
              <a:rPr lang="es-ES" dirty="0"/>
              <a:t>son una alternativa a los dos </a:t>
            </a:r>
            <a:r>
              <a:rPr lang="es-ES" dirty="0" smtClean="0"/>
              <a:t>casos anteriores</a:t>
            </a:r>
            <a:r>
              <a:rPr lang="es-ES" dirty="0"/>
              <a:t>, pero nuevamente, su reusabilidad depende de su nivel de detalle. </a:t>
            </a:r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68678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Separación entre elementos internos y externos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Los factores externos son todos aquellos factores que pueden </a:t>
            </a:r>
            <a:r>
              <a:rPr lang="es-ES" dirty="0" smtClean="0"/>
              <a:t>ser directamente </a:t>
            </a:r>
            <a:r>
              <a:rPr lang="es-ES" dirty="0"/>
              <a:t>percibidos por los usuarios y que afectan su trabajo (</a:t>
            </a:r>
            <a:r>
              <a:rPr lang="es-ES" dirty="0" smtClean="0"/>
              <a:t>usualmente relacionadas </a:t>
            </a:r>
            <a:r>
              <a:rPr lang="es-ES" dirty="0"/>
              <a:t>a la funcionalidad y usabilidad</a:t>
            </a:r>
            <a:r>
              <a:rPr lang="es-ES" dirty="0" smtClean="0"/>
              <a:t>). </a:t>
            </a:r>
          </a:p>
          <a:p>
            <a:pPr indent="-342900" algn="just">
              <a:buSzPts val="1800"/>
            </a:pPr>
            <a:r>
              <a:rPr lang="es-ES" dirty="0" smtClean="0"/>
              <a:t>Los </a:t>
            </a:r>
            <a:r>
              <a:rPr lang="es-ES" dirty="0"/>
              <a:t>factores </a:t>
            </a:r>
            <a:r>
              <a:rPr lang="es-ES" dirty="0" smtClean="0"/>
              <a:t>internos hacen </a:t>
            </a:r>
            <a:r>
              <a:rPr lang="es-ES" dirty="0"/>
              <a:t>referencia a las características constructivas de los componentes, que son </a:t>
            </a:r>
            <a:r>
              <a:rPr lang="es-ES" dirty="0" smtClean="0"/>
              <a:t>tan solo </a:t>
            </a:r>
            <a:r>
              <a:rPr lang="es-ES" dirty="0"/>
              <a:t>accesibles y controlables por sus fabricantes. </a:t>
            </a:r>
            <a:endParaRPr lang="es-ES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90106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</a:t>
            </a:r>
            <a:endParaRPr dirty="0"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2"/>
          </p:nvPr>
        </p:nvSpPr>
        <p:spPr>
          <a:xfrm>
            <a:off x="6294350" y="4267200"/>
            <a:ext cx="2713200" cy="58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 smtClean="0">
                <a:solidFill>
                  <a:srgbClr val="FFA800"/>
                </a:solidFill>
              </a:rPr>
              <a:t>Facultad de Ingeniería Civil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dirty="0" smtClean="0">
                <a:solidFill>
                  <a:srgbClr val="FFA800"/>
                </a:solidFill>
              </a:rPr>
              <a:t>Ing. </a:t>
            </a:r>
            <a:r>
              <a:rPr lang="es-EC" sz="600" dirty="0" smtClean="0">
                <a:solidFill>
                  <a:srgbClr val="FFA800"/>
                </a:solidFill>
              </a:rPr>
              <a:t>L</a:t>
            </a:r>
            <a:r>
              <a:rPr lang="en" sz="600" dirty="0" smtClean="0">
                <a:solidFill>
                  <a:srgbClr val="FFA800"/>
                </a:solidFill>
              </a:rPr>
              <a:t>ewis Chimarro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dirty="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s-EC" sz="600" b="1" u="sng" dirty="0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sz="600" dirty="0">
              <a:solidFill>
                <a:srgbClr val="FFA800"/>
              </a:solidFill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706" y="1465675"/>
            <a:ext cx="5218799" cy="3526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>
                <a:solidFill>
                  <a:schemeClr val="bg1"/>
                </a:solidFill>
              </a:rPr>
              <a:t>La calidad del software esta asociada a la calidad del desarrollo de los procesos internos de la empresa tal como lo dice Edwards Deming en su libro </a:t>
            </a:r>
            <a:r>
              <a:rPr lang="es-ES" dirty="0" err="1">
                <a:solidFill>
                  <a:schemeClr val="bg1"/>
                </a:solidFill>
              </a:rPr>
              <a:t>Out</a:t>
            </a:r>
            <a:r>
              <a:rPr lang="es-ES" dirty="0">
                <a:solidFill>
                  <a:schemeClr val="bg1"/>
                </a:solidFill>
              </a:rPr>
              <a:t> of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Crisis: “</a:t>
            </a:r>
            <a:r>
              <a:rPr lang="es-ES" i="1" dirty="0">
                <a:solidFill>
                  <a:schemeClr val="bg1"/>
                </a:solidFill>
              </a:rPr>
              <a:t>El control de calidad no significa alcanzar la perfección. Significa  conseguir una eficiente producción con la calidad que espera obtener en el mercado</a:t>
            </a:r>
            <a:r>
              <a:rPr lang="es-ES" dirty="0">
                <a:solidFill>
                  <a:schemeClr val="bg1"/>
                </a:solidFill>
              </a:rPr>
              <a:t>”.</a:t>
            </a: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>
                <a:solidFill>
                  <a:schemeClr val="bg1"/>
                </a:solidFill>
              </a:rPr>
              <a:t>Para poder desarrollar un software con calidad es necesario seguir un modelo de calidad. </a:t>
            </a: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>
                <a:solidFill>
                  <a:schemeClr val="bg1"/>
                </a:solidFill>
              </a:rPr>
              <a:t>Los modelos de calidad de software son manuales que indican que </a:t>
            </a:r>
            <a:r>
              <a:rPr lang="es-ES" dirty="0" smtClean="0">
                <a:solidFill>
                  <a:schemeClr val="bg1"/>
                </a:solidFill>
              </a:rPr>
              <a:t>se debe </a:t>
            </a:r>
            <a:r>
              <a:rPr lang="es-ES" dirty="0">
                <a:solidFill>
                  <a:schemeClr val="bg1"/>
                </a:solidFill>
              </a:rPr>
              <a:t>hacer para desarrollar un software de calidad. </a:t>
            </a:r>
            <a:endParaRPr lang="es-ES" dirty="0" smtClean="0">
              <a:solidFill>
                <a:schemeClr val="bg1"/>
              </a:solidFill>
            </a:endParaRP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r>
              <a:rPr lang="es-ES" dirty="0">
                <a:solidFill>
                  <a:schemeClr val="bg1"/>
                </a:solidFill>
              </a:rPr>
              <a:t>Existen dos tipos de </a:t>
            </a:r>
            <a:r>
              <a:rPr lang="es-ES" dirty="0" smtClean="0">
                <a:solidFill>
                  <a:schemeClr val="bg1"/>
                </a:solidFill>
              </a:rPr>
              <a:t>modelos de </a:t>
            </a:r>
            <a:r>
              <a:rPr lang="es-ES" dirty="0">
                <a:solidFill>
                  <a:schemeClr val="bg1"/>
                </a:solidFill>
              </a:rPr>
              <a:t>calidad de software, los modelos orientados al producto y los </a:t>
            </a:r>
            <a:r>
              <a:rPr lang="es-ES" dirty="0" smtClean="0">
                <a:solidFill>
                  <a:schemeClr val="bg1"/>
                </a:solidFill>
              </a:rPr>
              <a:t>modelos orientados </a:t>
            </a:r>
            <a:r>
              <a:rPr lang="es-ES" dirty="0">
                <a:solidFill>
                  <a:schemeClr val="bg1"/>
                </a:solidFill>
              </a:rPr>
              <a:t>al proceso.</a:t>
            </a:r>
          </a:p>
          <a:p>
            <a:pPr lvl="0" indent="-342900" algn="just">
              <a:buClr>
                <a:schemeClr val="accent1">
                  <a:lumMod val="75000"/>
                </a:schemeClr>
              </a:buClr>
              <a:buSzPts val="1800"/>
            </a:pP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3" name="Rectángulo 2"/>
          <p:cNvSpPr/>
          <p:nvPr/>
        </p:nvSpPr>
        <p:spPr>
          <a:xfrm>
            <a:off x="6271004" y="3719215"/>
            <a:ext cx="27598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n-US" sz="800" b="1" dirty="0" smtClean="0">
                <a:solidFill>
                  <a:srgbClr val="FFA800"/>
                </a:solidFill>
                <a:latin typeface="Open Sans"/>
                <a:ea typeface="Open Sans"/>
                <a:cs typeface="Open Sans"/>
                <a:sym typeface="Open Sans"/>
              </a:rPr>
              <a:t>Fuente: DEMING</a:t>
            </a:r>
            <a:r>
              <a:rPr lang="en-U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  <a:sym typeface="Open Sans"/>
              </a:rPr>
              <a:t>, Edwards. Out of the Crisis. Cambridge University Press. 1986.</a:t>
            </a:r>
            <a:endParaRPr lang="es-EC" sz="800" b="1" dirty="0">
              <a:solidFill>
                <a:srgbClr val="FFA8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132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Relaciones entre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395272" y="1465675"/>
            <a:ext cx="5434403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Además de la pura descomposición jerárquica, los factores de calidad </a:t>
            </a:r>
            <a:r>
              <a:rPr lang="es-ES" dirty="0" smtClean="0"/>
              <a:t>se encuentran </a:t>
            </a:r>
            <a:r>
              <a:rPr lang="es-ES" dirty="0"/>
              <a:t>relacionados por otros criterios. </a:t>
            </a:r>
          </a:p>
          <a:p>
            <a:pPr indent="-342900" algn="just">
              <a:buSzPts val="1800"/>
            </a:pPr>
            <a:r>
              <a:rPr lang="es-ES" dirty="0" smtClean="0"/>
              <a:t>Solapamiento</a:t>
            </a:r>
            <a:r>
              <a:rPr lang="es-ES" dirty="0"/>
              <a:t>: un factor de calidad participa en la </a:t>
            </a:r>
            <a:r>
              <a:rPr lang="es-ES" dirty="0" smtClean="0"/>
              <a:t>descomposición jerárquica </a:t>
            </a:r>
            <a:r>
              <a:rPr lang="es-ES" dirty="0"/>
              <a:t>de varios otros de niveles superiores. Cabe citar que dicho </a:t>
            </a:r>
            <a:r>
              <a:rPr lang="es-ES" dirty="0" smtClean="0"/>
              <a:t>factor puede </a:t>
            </a:r>
            <a:r>
              <a:rPr lang="es-ES" dirty="0"/>
              <a:t>evaluarse con métricas diferentes para cada uno los factores </a:t>
            </a:r>
            <a:r>
              <a:rPr lang="es-ES" dirty="0" smtClean="0"/>
              <a:t>que descompone</a:t>
            </a:r>
            <a:r>
              <a:rPr lang="es-ES" dirty="0"/>
              <a:t>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/>
              <a:t>Transversalidad: es una relación de solapamiento donde no sólo cambia </a:t>
            </a:r>
            <a:r>
              <a:rPr lang="es-ES" dirty="0" smtClean="0"/>
              <a:t>la métrica</a:t>
            </a:r>
            <a:r>
              <a:rPr lang="es-ES" dirty="0"/>
              <a:t>, sino también la definición. Este es el caso de las </a:t>
            </a:r>
            <a:r>
              <a:rPr lang="es-ES" dirty="0" smtClean="0"/>
              <a:t>seis </a:t>
            </a:r>
            <a:r>
              <a:rPr lang="es-ES" dirty="0" err="1" smtClean="0"/>
              <a:t>subcaracterísticas</a:t>
            </a:r>
            <a:r>
              <a:rPr lang="es-ES" dirty="0" smtClean="0"/>
              <a:t> </a:t>
            </a:r>
            <a:r>
              <a:rPr lang="es-ES" dirty="0"/>
              <a:t>de Cumplimiento asociadas a cada una de </a:t>
            </a:r>
            <a:r>
              <a:rPr lang="es-ES" dirty="0" smtClean="0"/>
              <a:t>las características </a:t>
            </a:r>
            <a:r>
              <a:rPr lang="es-ES" dirty="0"/>
              <a:t>incluidas en el modelo de calidad del estándar </a:t>
            </a:r>
            <a:r>
              <a:rPr lang="es-ES" dirty="0" smtClean="0"/>
              <a:t>ISO/IEC 9126-1 </a:t>
            </a:r>
            <a:r>
              <a:rPr lang="es-ES" dirty="0"/>
              <a:t>(2001). </a:t>
            </a:r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43238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Relaciones entre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Dependencia: un factor de calidad se relaciona con otros factores</a:t>
            </a:r>
            <a:r>
              <a:rPr lang="es-ES" dirty="0" smtClean="0"/>
              <a:t>, generalmente </a:t>
            </a:r>
            <a:r>
              <a:rPr lang="es-ES" dirty="0"/>
              <a:t>del mismo nivel.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El </a:t>
            </a:r>
            <a:r>
              <a:rPr lang="es-ES" dirty="0"/>
              <a:t>grado </a:t>
            </a:r>
            <a:r>
              <a:rPr lang="es-ES" dirty="0" smtClean="0"/>
              <a:t>de intensidad </a:t>
            </a:r>
            <a:r>
              <a:rPr lang="es-ES" dirty="0"/>
              <a:t>de la misma (total o parcial).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El </a:t>
            </a:r>
            <a:r>
              <a:rPr lang="es-ES" dirty="0"/>
              <a:t>número de dependencias </a:t>
            </a:r>
            <a:r>
              <a:rPr lang="es-ES" dirty="0" smtClean="0"/>
              <a:t>puede llegar </a:t>
            </a:r>
            <a:r>
              <a:rPr lang="es-ES" dirty="0"/>
              <a:t>a ser muy </a:t>
            </a:r>
            <a:r>
              <a:rPr lang="es-ES" dirty="0" smtClean="0"/>
              <a:t>elevado.</a:t>
            </a:r>
            <a:endParaRPr lang="es-ES" dirty="0"/>
          </a:p>
          <a:p>
            <a:pPr indent="-342900" algn="just">
              <a:buSzPts val="1800"/>
            </a:pP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3110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3468200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Relación de las métricas con los factores de calidad </a:t>
            </a:r>
            <a:endParaRPr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6" name="Google Shape;103;p15"/>
          <p:cNvSpPr txBox="1">
            <a:spLocks/>
          </p:cNvSpPr>
          <p:nvPr/>
        </p:nvSpPr>
        <p:spPr>
          <a:xfrm>
            <a:off x="0" y="0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7" name="Google Shape;146;p20"/>
          <p:cNvSpPr txBox="1">
            <a:spLocks noGrp="1"/>
          </p:cNvSpPr>
          <p:nvPr>
            <p:ph type="body" idx="1"/>
          </p:nvPr>
        </p:nvSpPr>
        <p:spPr>
          <a:xfrm>
            <a:off x="3468200" y="1585101"/>
            <a:ext cx="5361475" cy="33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42900" algn="just">
              <a:buSzPts val="1800"/>
            </a:pPr>
            <a:r>
              <a:rPr lang="es-ES" dirty="0"/>
              <a:t>Todas las propuestas de modelos de calidad existentes incluyen </a:t>
            </a:r>
            <a:r>
              <a:rPr lang="es-ES" dirty="0" smtClean="0"/>
              <a:t>métricas asociadas </a:t>
            </a:r>
            <a:r>
              <a:rPr lang="es-ES" dirty="0"/>
              <a:t>al menos al nivel más detallado de descomposición, aunque en </a:t>
            </a:r>
            <a:r>
              <a:rPr lang="es-ES" dirty="0" smtClean="0"/>
              <a:t>algunos casos (Por ejemplo, </a:t>
            </a:r>
            <a:r>
              <a:rPr lang="es-ES" dirty="0"/>
              <a:t>el estándar IEEE 1061), requieren explícitamente que las métricas </a:t>
            </a:r>
            <a:r>
              <a:rPr lang="es-ES" dirty="0" smtClean="0"/>
              <a:t>sean también </a:t>
            </a:r>
            <a:r>
              <a:rPr lang="es-ES" dirty="0"/>
              <a:t>aplicadas a los niveles más altos o abstractos de la jerarquía. </a:t>
            </a:r>
            <a:endParaRPr lang="es-ES" dirty="0" smtClean="0"/>
          </a:p>
          <a:p>
            <a:pPr indent="-342900" algn="just">
              <a:buSzPts val="1800"/>
            </a:pPr>
            <a:r>
              <a:rPr lang="es-ES" dirty="0" smtClean="0"/>
              <a:t>En </a:t>
            </a:r>
            <a:r>
              <a:rPr lang="es-ES" dirty="0"/>
              <a:t>el caso </a:t>
            </a:r>
            <a:r>
              <a:rPr lang="es-ES" dirty="0" smtClean="0"/>
              <a:t>del estándar </a:t>
            </a:r>
            <a:r>
              <a:rPr lang="es-ES" dirty="0"/>
              <a:t>ISO/IEC 9126, las partes 2, 3 y 4, incluyen conjuntos completos </a:t>
            </a:r>
            <a:r>
              <a:rPr lang="es-ES" dirty="0" smtClean="0"/>
              <a:t>de atributos </a:t>
            </a:r>
            <a:r>
              <a:rPr lang="es-ES" dirty="0"/>
              <a:t>y métricas explícitamente concebidos para su uso en modelos </a:t>
            </a:r>
            <a:r>
              <a:rPr lang="es-ES" dirty="0" smtClean="0"/>
              <a:t>construidos en </a:t>
            </a:r>
            <a:r>
              <a:rPr lang="es-ES" dirty="0"/>
              <a:t>base a este estándar.</a:t>
            </a:r>
          </a:p>
        </p:txBody>
      </p:sp>
      <p:sp>
        <p:nvSpPr>
          <p:cNvPr id="8" name="Rectángulo 7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9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93168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442404" y="1045150"/>
            <a:ext cx="2353549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Propiedades de los </a:t>
            </a:r>
            <a:r>
              <a:rPr lang="es-ES" dirty="0" smtClean="0"/>
              <a:t>Modelos </a:t>
            </a:r>
            <a:r>
              <a:rPr lang="es-ES" dirty="0"/>
              <a:t>de </a:t>
            </a:r>
            <a:r>
              <a:rPr lang="es-ES" dirty="0" smtClean="0"/>
              <a:t>Calidad 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32481" t="19958" r="32312" b="34814"/>
          <a:stretch/>
        </p:blipFill>
        <p:spPr>
          <a:xfrm>
            <a:off x="3372786" y="536700"/>
            <a:ext cx="5523876" cy="39915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Rectángulo 5"/>
          <p:cNvSpPr/>
          <p:nvPr/>
        </p:nvSpPr>
        <p:spPr>
          <a:xfrm>
            <a:off x="167875" y="4585870"/>
            <a:ext cx="27485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7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83679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24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5"/>
          <a:srcRect l="33368" t="41202" r="34747" b="17248"/>
          <a:stretch/>
        </p:blipFill>
        <p:spPr>
          <a:xfrm>
            <a:off x="822960" y="1721994"/>
            <a:ext cx="4251960" cy="3116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25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l="33464" t="28930" r="34729" b="25714"/>
          <a:stretch/>
        </p:blipFill>
        <p:spPr>
          <a:xfrm>
            <a:off x="810987" y="1725350"/>
            <a:ext cx="4081054" cy="32330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198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26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5"/>
          <a:srcRect l="33456" t="26854" r="34569" b="40612"/>
          <a:stretch/>
        </p:blipFill>
        <p:spPr>
          <a:xfrm>
            <a:off x="533400" y="1738858"/>
            <a:ext cx="5007430" cy="2865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969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ESTRUCTURA DEL ESTÁNDAR ISO/IEC 9126-1 </a:t>
            </a:r>
            <a:endParaRPr dirty="0"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27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9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grpSp>
        <p:nvGrpSpPr>
          <p:cNvPr id="10" name="Google Shape;434;p40"/>
          <p:cNvGrpSpPr/>
          <p:nvPr/>
        </p:nvGrpSpPr>
        <p:grpSpPr>
          <a:xfrm>
            <a:off x="7332006" y="2663315"/>
            <a:ext cx="621370" cy="616969"/>
            <a:chOff x="5290150" y="1636700"/>
            <a:chExt cx="425025" cy="429875"/>
          </a:xfrm>
        </p:grpSpPr>
        <p:sp>
          <p:nvSpPr>
            <p:cNvPr id="11" name="Google Shape;435;p40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6;p4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5"/>
          <a:srcRect l="33283" t="28585" r="34444" b="22668"/>
          <a:stretch/>
        </p:blipFill>
        <p:spPr>
          <a:xfrm>
            <a:off x="1120705" y="1614470"/>
            <a:ext cx="3921072" cy="33316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651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30483" t="50517" r="30366" b="27235"/>
          <a:stretch/>
        </p:blipFill>
        <p:spPr>
          <a:xfrm>
            <a:off x="483585" y="1448845"/>
            <a:ext cx="8176680" cy="26136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ángulo 2"/>
          <p:cNvSpPr/>
          <p:nvPr/>
        </p:nvSpPr>
        <p:spPr>
          <a:xfrm>
            <a:off x="317442" y="387521"/>
            <a:ext cx="28600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294667"/>
              </a:buClr>
              <a:buSzPts val="1400"/>
            </a:pPr>
            <a:r>
              <a:rPr lang="es-ES" b="1" dirty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Calidad a nivel de </a:t>
            </a:r>
            <a:r>
              <a:rPr lang="es-ES" b="1" dirty="0" smtClean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Proceso</a:t>
            </a:r>
            <a:endParaRPr lang="es-EC" b="1" dirty="0">
              <a:solidFill>
                <a:srgbClr val="294667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" name="Google Shape;146;p20"/>
          <p:cNvSpPr txBox="1">
            <a:spLocks/>
          </p:cNvSpPr>
          <p:nvPr/>
        </p:nvSpPr>
        <p:spPr>
          <a:xfrm>
            <a:off x="202055" y="786809"/>
            <a:ext cx="8203040" cy="479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/>
            <a:r>
              <a:rPr lang="es-ES" sz="1800" dirty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Se muestra la línea de tiempo de algunos modelos a nivel de proceso: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3" name="Rectángulo 2"/>
          <p:cNvSpPr/>
          <p:nvPr/>
        </p:nvSpPr>
        <p:spPr>
          <a:xfrm>
            <a:off x="317442" y="387521"/>
            <a:ext cx="28600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294667"/>
              </a:buClr>
              <a:buSzPts val="1400"/>
            </a:pPr>
            <a:r>
              <a:rPr lang="es-ES" b="1" dirty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Calidad a nivel de </a:t>
            </a:r>
            <a:r>
              <a:rPr lang="es-ES" b="1" dirty="0" smtClean="0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rPr>
              <a:t>Producto</a:t>
            </a:r>
            <a:endParaRPr lang="es-EC" b="1" dirty="0">
              <a:solidFill>
                <a:srgbClr val="294667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" name="Google Shape;146;p20"/>
          <p:cNvSpPr txBox="1">
            <a:spLocks/>
          </p:cNvSpPr>
          <p:nvPr/>
        </p:nvSpPr>
        <p:spPr>
          <a:xfrm>
            <a:off x="202055" y="786809"/>
            <a:ext cx="8203040" cy="479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algn="just"/>
            <a:r>
              <a:rPr lang="es-ES" sz="1800" dirty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Se muestra la línea de tiempo de algunos modelos a nivel de </a:t>
            </a:r>
            <a:r>
              <a:rPr lang="es-ES" sz="1800" dirty="0" smtClean="0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rPr>
              <a:t>producto: </a:t>
            </a:r>
            <a:endParaRPr lang="es-ES" sz="1800" dirty="0">
              <a:solidFill>
                <a:srgbClr val="0210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30769" t="49387" r="30521" b="33663"/>
          <a:stretch/>
        </p:blipFill>
        <p:spPr>
          <a:xfrm>
            <a:off x="363162" y="1684020"/>
            <a:ext cx="8291322" cy="20421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823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Calidad a nivel de Proceso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3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324" y="1682400"/>
            <a:ext cx="5219181" cy="3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/>
              <a:t>La calidad de un sistema software debe ser programada desde el inicio del proyecto, y posteriormente en cada etapa del proceso de desarrollo se debe llevar a cabo el </a:t>
            </a:r>
            <a:r>
              <a:rPr lang="es-ES" sz="1200" dirty="0" smtClean="0"/>
              <a:t>Control </a:t>
            </a:r>
            <a:r>
              <a:rPr lang="es-ES" sz="1200" dirty="0"/>
              <a:t>y </a:t>
            </a:r>
            <a:r>
              <a:rPr lang="es-ES" sz="1200" dirty="0" smtClean="0"/>
              <a:t>Seguimiento </a:t>
            </a:r>
            <a:r>
              <a:rPr lang="es-ES" sz="1200" dirty="0"/>
              <a:t>de los aspectos de calidad, para minimizar los riesgos y ofrecer soporte </a:t>
            </a:r>
            <a:r>
              <a:rPr lang="es-ES" sz="1200" dirty="0" smtClean="0"/>
              <a:t>continuo.</a:t>
            </a:r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Se </a:t>
            </a:r>
            <a:r>
              <a:rPr lang="es-ES" sz="1200" dirty="0"/>
              <a:t>garantiza así un óptimo nivel de cumplimiento de los factores de calidad, teniendo en cuenta que si en alguna de las etapas se deja de lado la </a:t>
            </a:r>
            <a:r>
              <a:rPr lang="es-ES" sz="1200" dirty="0" smtClean="0"/>
              <a:t>verificación, es </a:t>
            </a:r>
            <a:r>
              <a:rPr lang="es-ES" sz="1200" dirty="0"/>
              <a:t>posible que se presente deficiencia en alguno de éstos y disminuirá el nivel de calidad no solo del proceso, sino también del producto en desarrollo.</a:t>
            </a:r>
            <a:endParaRPr sz="1200" dirty="0"/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27990" t="47741" r="49807" b="24532"/>
          <a:stretch/>
        </p:blipFill>
        <p:spPr>
          <a:xfrm>
            <a:off x="4994225" y="1699260"/>
            <a:ext cx="3898315" cy="2738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27782" t="43706" r="50142" b="30266"/>
          <a:stretch/>
        </p:blipFill>
        <p:spPr>
          <a:xfrm>
            <a:off x="4916772" y="1706146"/>
            <a:ext cx="4029108" cy="26719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654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28078" t="56258" r="50214" b="29409"/>
          <a:stretch/>
        </p:blipFill>
        <p:spPr>
          <a:xfrm>
            <a:off x="4767288" y="1851659"/>
            <a:ext cx="4165577" cy="15468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1561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49369" t="50323" r="27555" b="32256"/>
          <a:stretch/>
        </p:blipFill>
        <p:spPr>
          <a:xfrm>
            <a:off x="4926313" y="1737359"/>
            <a:ext cx="4091080" cy="17373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8530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50068" t="41047" r="27951" b="44963"/>
          <a:stretch/>
        </p:blipFill>
        <p:spPr>
          <a:xfrm>
            <a:off x="4921647" y="1820090"/>
            <a:ext cx="3983049" cy="14260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4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50005" t="35191" r="27476" b="34314"/>
          <a:stretch/>
        </p:blipFill>
        <p:spPr>
          <a:xfrm>
            <a:off x="4922520" y="1676400"/>
            <a:ext cx="4084320" cy="31110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686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Implementación de modelos de calidad de software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504;p40"/>
          <p:cNvSpPr/>
          <p:nvPr/>
        </p:nvSpPr>
        <p:spPr>
          <a:xfrm>
            <a:off x="1626732" y="1957250"/>
            <a:ext cx="810480" cy="826131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04;p40"/>
          <p:cNvSpPr/>
          <p:nvPr/>
        </p:nvSpPr>
        <p:spPr>
          <a:xfrm>
            <a:off x="2279918" y="2464424"/>
            <a:ext cx="522536" cy="478657"/>
          </a:xfrm>
          <a:custGeom>
            <a:avLst/>
            <a:gdLst/>
            <a:ahLst/>
            <a:cxnLst/>
            <a:rect l="l" t="t" r="r" b="b"/>
            <a:pathLst>
              <a:path w="13956" h="13956" fill="none" extrusionOk="0">
                <a:moveTo>
                  <a:pt x="13323" y="5772"/>
                </a:moveTo>
                <a:lnTo>
                  <a:pt x="11861" y="5626"/>
                </a:lnTo>
                <a:lnTo>
                  <a:pt x="11861" y="5626"/>
                </a:lnTo>
                <a:lnTo>
                  <a:pt x="11788" y="5334"/>
                </a:lnTo>
                <a:lnTo>
                  <a:pt x="11667" y="5042"/>
                </a:lnTo>
                <a:lnTo>
                  <a:pt x="11545" y="4750"/>
                </a:lnTo>
                <a:lnTo>
                  <a:pt x="11399" y="4482"/>
                </a:lnTo>
                <a:lnTo>
                  <a:pt x="12300" y="3337"/>
                </a:lnTo>
                <a:lnTo>
                  <a:pt x="12300" y="3337"/>
                </a:lnTo>
                <a:lnTo>
                  <a:pt x="12373" y="3240"/>
                </a:lnTo>
                <a:lnTo>
                  <a:pt x="12422" y="3118"/>
                </a:lnTo>
                <a:lnTo>
                  <a:pt x="12446" y="2996"/>
                </a:lnTo>
                <a:lnTo>
                  <a:pt x="12446" y="2850"/>
                </a:lnTo>
                <a:lnTo>
                  <a:pt x="12422" y="2728"/>
                </a:lnTo>
                <a:lnTo>
                  <a:pt x="12397" y="2606"/>
                </a:lnTo>
                <a:lnTo>
                  <a:pt x="12324" y="2485"/>
                </a:lnTo>
                <a:lnTo>
                  <a:pt x="12251" y="2387"/>
                </a:lnTo>
                <a:lnTo>
                  <a:pt x="11569" y="1705"/>
                </a:lnTo>
                <a:lnTo>
                  <a:pt x="11569" y="1705"/>
                </a:lnTo>
                <a:lnTo>
                  <a:pt x="11472" y="1632"/>
                </a:lnTo>
                <a:lnTo>
                  <a:pt x="11350" y="1559"/>
                </a:lnTo>
                <a:lnTo>
                  <a:pt x="11228" y="1510"/>
                </a:lnTo>
                <a:lnTo>
                  <a:pt x="11106" y="1510"/>
                </a:lnTo>
                <a:lnTo>
                  <a:pt x="10960" y="1510"/>
                </a:lnTo>
                <a:lnTo>
                  <a:pt x="10838" y="1535"/>
                </a:lnTo>
                <a:lnTo>
                  <a:pt x="10717" y="1583"/>
                </a:lnTo>
                <a:lnTo>
                  <a:pt x="10619" y="1656"/>
                </a:lnTo>
                <a:lnTo>
                  <a:pt x="9475" y="2558"/>
                </a:lnTo>
                <a:lnTo>
                  <a:pt x="9475" y="2558"/>
                </a:lnTo>
                <a:lnTo>
                  <a:pt x="9207" y="2411"/>
                </a:lnTo>
                <a:lnTo>
                  <a:pt x="8914" y="2290"/>
                </a:lnTo>
                <a:lnTo>
                  <a:pt x="8622" y="2168"/>
                </a:lnTo>
                <a:lnTo>
                  <a:pt x="8330" y="2070"/>
                </a:lnTo>
                <a:lnTo>
                  <a:pt x="8159" y="634"/>
                </a:lnTo>
                <a:lnTo>
                  <a:pt x="8159" y="634"/>
                </a:lnTo>
                <a:lnTo>
                  <a:pt x="8135" y="512"/>
                </a:lnTo>
                <a:lnTo>
                  <a:pt x="8086" y="390"/>
                </a:lnTo>
                <a:lnTo>
                  <a:pt x="8013" y="293"/>
                </a:lnTo>
                <a:lnTo>
                  <a:pt x="7940" y="195"/>
                </a:lnTo>
                <a:lnTo>
                  <a:pt x="7818" y="122"/>
                </a:lnTo>
                <a:lnTo>
                  <a:pt x="7721" y="49"/>
                </a:lnTo>
                <a:lnTo>
                  <a:pt x="7575" y="25"/>
                </a:lnTo>
                <a:lnTo>
                  <a:pt x="7453" y="0"/>
                </a:lnTo>
                <a:lnTo>
                  <a:pt x="6479" y="0"/>
                </a:lnTo>
                <a:lnTo>
                  <a:pt x="6479" y="0"/>
                </a:lnTo>
                <a:lnTo>
                  <a:pt x="6357" y="25"/>
                </a:lnTo>
                <a:lnTo>
                  <a:pt x="6235" y="49"/>
                </a:lnTo>
                <a:lnTo>
                  <a:pt x="6114" y="122"/>
                </a:lnTo>
                <a:lnTo>
                  <a:pt x="6016" y="195"/>
                </a:lnTo>
                <a:lnTo>
                  <a:pt x="5919" y="293"/>
                </a:lnTo>
                <a:lnTo>
                  <a:pt x="5846" y="390"/>
                </a:lnTo>
                <a:lnTo>
                  <a:pt x="5797" y="512"/>
                </a:lnTo>
                <a:lnTo>
                  <a:pt x="5773" y="634"/>
                </a:lnTo>
                <a:lnTo>
                  <a:pt x="5602" y="2070"/>
                </a:lnTo>
                <a:lnTo>
                  <a:pt x="5602" y="2070"/>
                </a:lnTo>
                <a:lnTo>
                  <a:pt x="5310" y="2168"/>
                </a:lnTo>
                <a:lnTo>
                  <a:pt x="5018" y="2290"/>
                </a:lnTo>
                <a:lnTo>
                  <a:pt x="4750" y="2411"/>
                </a:lnTo>
                <a:lnTo>
                  <a:pt x="4482" y="2558"/>
                </a:lnTo>
                <a:lnTo>
                  <a:pt x="3337" y="1656"/>
                </a:lnTo>
                <a:lnTo>
                  <a:pt x="3337" y="1656"/>
                </a:lnTo>
                <a:lnTo>
                  <a:pt x="3215" y="1583"/>
                </a:lnTo>
                <a:lnTo>
                  <a:pt x="3094" y="1535"/>
                </a:lnTo>
                <a:lnTo>
                  <a:pt x="2972" y="1510"/>
                </a:lnTo>
                <a:lnTo>
                  <a:pt x="2850" y="1510"/>
                </a:lnTo>
                <a:lnTo>
                  <a:pt x="2728" y="1510"/>
                </a:lnTo>
                <a:lnTo>
                  <a:pt x="2582" y="1559"/>
                </a:lnTo>
                <a:lnTo>
                  <a:pt x="2485" y="1632"/>
                </a:lnTo>
                <a:lnTo>
                  <a:pt x="2387" y="1705"/>
                </a:lnTo>
                <a:lnTo>
                  <a:pt x="1705" y="2387"/>
                </a:lnTo>
                <a:lnTo>
                  <a:pt x="1705" y="2387"/>
                </a:lnTo>
                <a:lnTo>
                  <a:pt x="1608" y="2485"/>
                </a:lnTo>
                <a:lnTo>
                  <a:pt x="1559" y="2606"/>
                </a:lnTo>
                <a:lnTo>
                  <a:pt x="1511" y="2728"/>
                </a:lnTo>
                <a:lnTo>
                  <a:pt x="1486" y="2850"/>
                </a:lnTo>
                <a:lnTo>
                  <a:pt x="1486" y="2996"/>
                </a:lnTo>
                <a:lnTo>
                  <a:pt x="1511" y="3118"/>
                </a:lnTo>
                <a:lnTo>
                  <a:pt x="1559" y="3240"/>
                </a:lnTo>
                <a:lnTo>
                  <a:pt x="1632" y="3337"/>
                </a:lnTo>
                <a:lnTo>
                  <a:pt x="2533" y="4482"/>
                </a:lnTo>
                <a:lnTo>
                  <a:pt x="2533" y="4482"/>
                </a:lnTo>
                <a:lnTo>
                  <a:pt x="2387" y="4750"/>
                </a:lnTo>
                <a:lnTo>
                  <a:pt x="2266" y="5042"/>
                </a:lnTo>
                <a:lnTo>
                  <a:pt x="2168" y="5334"/>
                </a:lnTo>
                <a:lnTo>
                  <a:pt x="2071" y="5626"/>
                </a:lnTo>
                <a:lnTo>
                  <a:pt x="634" y="5772"/>
                </a:lnTo>
                <a:lnTo>
                  <a:pt x="634" y="5772"/>
                </a:lnTo>
                <a:lnTo>
                  <a:pt x="512" y="5821"/>
                </a:lnTo>
                <a:lnTo>
                  <a:pt x="390" y="5870"/>
                </a:lnTo>
                <a:lnTo>
                  <a:pt x="268" y="5943"/>
                </a:lnTo>
                <a:lnTo>
                  <a:pt x="171" y="6016"/>
                </a:lnTo>
                <a:lnTo>
                  <a:pt x="98" y="6138"/>
                </a:lnTo>
                <a:lnTo>
                  <a:pt x="49" y="6235"/>
                </a:lnTo>
                <a:lnTo>
                  <a:pt x="1" y="6381"/>
                </a:lnTo>
                <a:lnTo>
                  <a:pt x="1" y="6503"/>
                </a:lnTo>
                <a:lnTo>
                  <a:pt x="1" y="7453"/>
                </a:lnTo>
                <a:lnTo>
                  <a:pt x="1" y="7453"/>
                </a:lnTo>
                <a:lnTo>
                  <a:pt x="1" y="7599"/>
                </a:lnTo>
                <a:lnTo>
                  <a:pt x="49" y="7721"/>
                </a:lnTo>
                <a:lnTo>
                  <a:pt x="98" y="7843"/>
                </a:lnTo>
                <a:lnTo>
                  <a:pt x="171" y="7940"/>
                </a:lnTo>
                <a:lnTo>
                  <a:pt x="268" y="8037"/>
                </a:lnTo>
                <a:lnTo>
                  <a:pt x="390" y="8111"/>
                </a:lnTo>
                <a:lnTo>
                  <a:pt x="512" y="8159"/>
                </a:lnTo>
                <a:lnTo>
                  <a:pt x="634" y="8184"/>
                </a:lnTo>
                <a:lnTo>
                  <a:pt x="2071" y="8354"/>
                </a:lnTo>
                <a:lnTo>
                  <a:pt x="2071" y="8354"/>
                </a:lnTo>
                <a:lnTo>
                  <a:pt x="2168" y="8646"/>
                </a:lnTo>
                <a:lnTo>
                  <a:pt x="2266" y="8914"/>
                </a:lnTo>
                <a:lnTo>
                  <a:pt x="2387" y="9206"/>
                </a:lnTo>
                <a:lnTo>
                  <a:pt x="2533" y="9474"/>
                </a:lnTo>
                <a:lnTo>
                  <a:pt x="1632" y="10619"/>
                </a:lnTo>
                <a:lnTo>
                  <a:pt x="1632" y="10619"/>
                </a:lnTo>
                <a:lnTo>
                  <a:pt x="1559" y="10741"/>
                </a:lnTo>
                <a:lnTo>
                  <a:pt x="1511" y="10863"/>
                </a:lnTo>
                <a:lnTo>
                  <a:pt x="1486" y="10984"/>
                </a:lnTo>
                <a:lnTo>
                  <a:pt x="1486" y="11106"/>
                </a:lnTo>
                <a:lnTo>
                  <a:pt x="1511" y="11228"/>
                </a:lnTo>
                <a:lnTo>
                  <a:pt x="1559" y="11350"/>
                </a:lnTo>
                <a:lnTo>
                  <a:pt x="1608" y="11472"/>
                </a:lnTo>
                <a:lnTo>
                  <a:pt x="1705" y="11569"/>
                </a:lnTo>
                <a:lnTo>
                  <a:pt x="2387" y="12251"/>
                </a:lnTo>
                <a:lnTo>
                  <a:pt x="2387" y="12251"/>
                </a:lnTo>
                <a:lnTo>
                  <a:pt x="2485" y="12348"/>
                </a:lnTo>
                <a:lnTo>
                  <a:pt x="2582" y="12397"/>
                </a:lnTo>
                <a:lnTo>
                  <a:pt x="2728" y="12446"/>
                </a:lnTo>
                <a:lnTo>
                  <a:pt x="2850" y="12470"/>
                </a:lnTo>
                <a:lnTo>
                  <a:pt x="2972" y="12470"/>
                </a:lnTo>
                <a:lnTo>
                  <a:pt x="3094" y="12421"/>
                </a:lnTo>
                <a:lnTo>
                  <a:pt x="3215" y="12373"/>
                </a:lnTo>
                <a:lnTo>
                  <a:pt x="3337" y="12324"/>
                </a:lnTo>
                <a:lnTo>
                  <a:pt x="4482" y="11423"/>
                </a:lnTo>
                <a:lnTo>
                  <a:pt x="4482" y="11423"/>
                </a:lnTo>
                <a:lnTo>
                  <a:pt x="4750" y="11545"/>
                </a:lnTo>
                <a:lnTo>
                  <a:pt x="5018" y="11691"/>
                </a:lnTo>
                <a:lnTo>
                  <a:pt x="5310" y="11788"/>
                </a:lnTo>
                <a:lnTo>
                  <a:pt x="5602" y="11886"/>
                </a:lnTo>
                <a:lnTo>
                  <a:pt x="5773" y="13322"/>
                </a:lnTo>
                <a:lnTo>
                  <a:pt x="5773" y="13322"/>
                </a:lnTo>
                <a:lnTo>
                  <a:pt x="5797" y="13444"/>
                </a:lnTo>
                <a:lnTo>
                  <a:pt x="5846" y="13566"/>
                </a:lnTo>
                <a:lnTo>
                  <a:pt x="5919" y="13688"/>
                </a:lnTo>
                <a:lnTo>
                  <a:pt x="6016" y="13785"/>
                </a:lnTo>
                <a:lnTo>
                  <a:pt x="6114" y="13858"/>
                </a:lnTo>
                <a:lnTo>
                  <a:pt x="6235" y="13907"/>
                </a:lnTo>
                <a:lnTo>
                  <a:pt x="6357" y="13956"/>
                </a:lnTo>
                <a:lnTo>
                  <a:pt x="6479" y="13956"/>
                </a:lnTo>
                <a:lnTo>
                  <a:pt x="7453" y="13956"/>
                </a:lnTo>
                <a:lnTo>
                  <a:pt x="7453" y="13956"/>
                </a:lnTo>
                <a:lnTo>
                  <a:pt x="7575" y="13956"/>
                </a:lnTo>
                <a:lnTo>
                  <a:pt x="7721" y="13907"/>
                </a:lnTo>
                <a:lnTo>
                  <a:pt x="7818" y="13858"/>
                </a:lnTo>
                <a:lnTo>
                  <a:pt x="7940" y="13785"/>
                </a:lnTo>
                <a:lnTo>
                  <a:pt x="8013" y="13688"/>
                </a:lnTo>
                <a:lnTo>
                  <a:pt x="8086" y="13566"/>
                </a:lnTo>
                <a:lnTo>
                  <a:pt x="8135" y="13444"/>
                </a:lnTo>
                <a:lnTo>
                  <a:pt x="8159" y="13322"/>
                </a:lnTo>
                <a:lnTo>
                  <a:pt x="8330" y="11886"/>
                </a:lnTo>
                <a:lnTo>
                  <a:pt x="8330" y="11886"/>
                </a:lnTo>
                <a:lnTo>
                  <a:pt x="8622" y="11788"/>
                </a:lnTo>
                <a:lnTo>
                  <a:pt x="8914" y="11691"/>
                </a:lnTo>
                <a:lnTo>
                  <a:pt x="9207" y="11545"/>
                </a:lnTo>
                <a:lnTo>
                  <a:pt x="9475" y="11423"/>
                </a:lnTo>
                <a:lnTo>
                  <a:pt x="10619" y="12324"/>
                </a:lnTo>
                <a:lnTo>
                  <a:pt x="10619" y="12324"/>
                </a:lnTo>
                <a:lnTo>
                  <a:pt x="10717" y="12373"/>
                </a:lnTo>
                <a:lnTo>
                  <a:pt x="10838" y="12421"/>
                </a:lnTo>
                <a:lnTo>
                  <a:pt x="10960" y="12470"/>
                </a:lnTo>
                <a:lnTo>
                  <a:pt x="11106" y="12470"/>
                </a:lnTo>
                <a:lnTo>
                  <a:pt x="11228" y="12446"/>
                </a:lnTo>
                <a:lnTo>
                  <a:pt x="11350" y="12397"/>
                </a:lnTo>
                <a:lnTo>
                  <a:pt x="11472" y="12348"/>
                </a:lnTo>
                <a:lnTo>
                  <a:pt x="11569" y="12251"/>
                </a:lnTo>
                <a:lnTo>
                  <a:pt x="12251" y="11569"/>
                </a:lnTo>
                <a:lnTo>
                  <a:pt x="12251" y="11569"/>
                </a:lnTo>
                <a:lnTo>
                  <a:pt x="12324" y="11472"/>
                </a:lnTo>
                <a:lnTo>
                  <a:pt x="12397" y="11350"/>
                </a:lnTo>
                <a:lnTo>
                  <a:pt x="12422" y="11228"/>
                </a:lnTo>
                <a:lnTo>
                  <a:pt x="12446" y="11106"/>
                </a:lnTo>
                <a:lnTo>
                  <a:pt x="12446" y="10984"/>
                </a:lnTo>
                <a:lnTo>
                  <a:pt x="12422" y="10863"/>
                </a:lnTo>
                <a:lnTo>
                  <a:pt x="12373" y="10741"/>
                </a:lnTo>
                <a:lnTo>
                  <a:pt x="12300" y="10619"/>
                </a:lnTo>
                <a:lnTo>
                  <a:pt x="11399" y="9474"/>
                </a:lnTo>
                <a:lnTo>
                  <a:pt x="11399" y="9474"/>
                </a:lnTo>
                <a:lnTo>
                  <a:pt x="11545" y="9206"/>
                </a:lnTo>
                <a:lnTo>
                  <a:pt x="11667" y="8914"/>
                </a:lnTo>
                <a:lnTo>
                  <a:pt x="11788" y="8646"/>
                </a:lnTo>
                <a:lnTo>
                  <a:pt x="11861" y="8354"/>
                </a:lnTo>
                <a:lnTo>
                  <a:pt x="13323" y="8184"/>
                </a:lnTo>
                <a:lnTo>
                  <a:pt x="13323" y="8184"/>
                </a:lnTo>
                <a:lnTo>
                  <a:pt x="13444" y="8159"/>
                </a:lnTo>
                <a:lnTo>
                  <a:pt x="13566" y="8111"/>
                </a:lnTo>
                <a:lnTo>
                  <a:pt x="13664" y="8037"/>
                </a:lnTo>
                <a:lnTo>
                  <a:pt x="13761" y="7940"/>
                </a:lnTo>
                <a:lnTo>
                  <a:pt x="13834" y="7843"/>
                </a:lnTo>
                <a:lnTo>
                  <a:pt x="13907" y="7721"/>
                </a:lnTo>
                <a:lnTo>
                  <a:pt x="13932" y="7599"/>
                </a:lnTo>
                <a:lnTo>
                  <a:pt x="13956" y="7453"/>
                </a:lnTo>
                <a:lnTo>
                  <a:pt x="13956" y="6503"/>
                </a:lnTo>
                <a:lnTo>
                  <a:pt x="13956" y="6503"/>
                </a:lnTo>
                <a:lnTo>
                  <a:pt x="13932" y="6381"/>
                </a:lnTo>
                <a:lnTo>
                  <a:pt x="13907" y="6235"/>
                </a:lnTo>
                <a:lnTo>
                  <a:pt x="13834" y="6138"/>
                </a:lnTo>
                <a:lnTo>
                  <a:pt x="13761" y="6016"/>
                </a:lnTo>
                <a:lnTo>
                  <a:pt x="13664" y="5943"/>
                </a:lnTo>
                <a:lnTo>
                  <a:pt x="13566" y="5870"/>
                </a:lnTo>
                <a:lnTo>
                  <a:pt x="13444" y="5821"/>
                </a:lnTo>
                <a:lnTo>
                  <a:pt x="13323" y="5772"/>
                </a:lnTo>
                <a:lnTo>
                  <a:pt x="13323" y="5772"/>
                </a:lnTo>
                <a:close/>
                <a:moveTo>
                  <a:pt x="8573" y="8598"/>
                </a:moveTo>
                <a:lnTo>
                  <a:pt x="8573" y="8598"/>
                </a:lnTo>
                <a:lnTo>
                  <a:pt x="8403" y="8744"/>
                </a:lnTo>
                <a:lnTo>
                  <a:pt x="8232" y="8890"/>
                </a:lnTo>
                <a:lnTo>
                  <a:pt x="8038" y="8987"/>
                </a:lnTo>
                <a:lnTo>
                  <a:pt x="7818" y="9085"/>
                </a:lnTo>
                <a:lnTo>
                  <a:pt x="7624" y="9158"/>
                </a:lnTo>
                <a:lnTo>
                  <a:pt x="7404" y="9206"/>
                </a:lnTo>
                <a:lnTo>
                  <a:pt x="7185" y="9231"/>
                </a:lnTo>
                <a:lnTo>
                  <a:pt x="6966" y="9255"/>
                </a:lnTo>
                <a:lnTo>
                  <a:pt x="6747" y="9231"/>
                </a:lnTo>
                <a:lnTo>
                  <a:pt x="6528" y="9206"/>
                </a:lnTo>
                <a:lnTo>
                  <a:pt x="6333" y="9158"/>
                </a:lnTo>
                <a:lnTo>
                  <a:pt x="6114" y="9085"/>
                </a:lnTo>
                <a:lnTo>
                  <a:pt x="5919" y="8987"/>
                </a:lnTo>
                <a:lnTo>
                  <a:pt x="5724" y="8890"/>
                </a:lnTo>
                <a:lnTo>
                  <a:pt x="5529" y="8744"/>
                </a:lnTo>
                <a:lnTo>
                  <a:pt x="5359" y="8598"/>
                </a:lnTo>
                <a:lnTo>
                  <a:pt x="5359" y="8598"/>
                </a:lnTo>
                <a:lnTo>
                  <a:pt x="5212" y="8427"/>
                </a:lnTo>
                <a:lnTo>
                  <a:pt x="5066" y="8232"/>
                </a:lnTo>
                <a:lnTo>
                  <a:pt x="4969" y="8037"/>
                </a:lnTo>
                <a:lnTo>
                  <a:pt x="4871" y="7843"/>
                </a:lnTo>
                <a:lnTo>
                  <a:pt x="4798" y="7623"/>
                </a:lnTo>
                <a:lnTo>
                  <a:pt x="4750" y="7404"/>
                </a:lnTo>
                <a:lnTo>
                  <a:pt x="4701" y="7209"/>
                </a:lnTo>
                <a:lnTo>
                  <a:pt x="4701" y="6990"/>
                </a:lnTo>
                <a:lnTo>
                  <a:pt x="4701" y="6771"/>
                </a:lnTo>
                <a:lnTo>
                  <a:pt x="4750" y="6552"/>
                </a:lnTo>
                <a:lnTo>
                  <a:pt x="4798" y="6333"/>
                </a:lnTo>
                <a:lnTo>
                  <a:pt x="4871" y="6138"/>
                </a:lnTo>
                <a:lnTo>
                  <a:pt x="4969" y="5919"/>
                </a:lnTo>
                <a:lnTo>
                  <a:pt x="5066" y="5724"/>
                </a:lnTo>
                <a:lnTo>
                  <a:pt x="5212" y="5553"/>
                </a:lnTo>
                <a:lnTo>
                  <a:pt x="5359" y="5383"/>
                </a:lnTo>
                <a:lnTo>
                  <a:pt x="5359" y="5383"/>
                </a:lnTo>
                <a:lnTo>
                  <a:pt x="5529" y="5212"/>
                </a:lnTo>
                <a:lnTo>
                  <a:pt x="5724" y="5091"/>
                </a:lnTo>
                <a:lnTo>
                  <a:pt x="5919" y="4969"/>
                </a:lnTo>
                <a:lnTo>
                  <a:pt x="6114" y="4871"/>
                </a:lnTo>
                <a:lnTo>
                  <a:pt x="6333" y="4798"/>
                </a:lnTo>
                <a:lnTo>
                  <a:pt x="6528" y="4750"/>
                </a:lnTo>
                <a:lnTo>
                  <a:pt x="6747" y="4725"/>
                </a:lnTo>
                <a:lnTo>
                  <a:pt x="6966" y="4701"/>
                </a:lnTo>
                <a:lnTo>
                  <a:pt x="7185" y="4725"/>
                </a:lnTo>
                <a:lnTo>
                  <a:pt x="7404" y="4750"/>
                </a:lnTo>
                <a:lnTo>
                  <a:pt x="7624" y="4798"/>
                </a:lnTo>
                <a:lnTo>
                  <a:pt x="7818" y="4871"/>
                </a:lnTo>
                <a:lnTo>
                  <a:pt x="8038" y="4969"/>
                </a:lnTo>
                <a:lnTo>
                  <a:pt x="8232" y="5091"/>
                </a:lnTo>
                <a:lnTo>
                  <a:pt x="8403" y="5212"/>
                </a:lnTo>
                <a:lnTo>
                  <a:pt x="8573" y="5383"/>
                </a:lnTo>
                <a:lnTo>
                  <a:pt x="8573" y="5383"/>
                </a:lnTo>
                <a:lnTo>
                  <a:pt x="8744" y="5553"/>
                </a:lnTo>
                <a:lnTo>
                  <a:pt x="8866" y="5724"/>
                </a:lnTo>
                <a:lnTo>
                  <a:pt x="8987" y="5919"/>
                </a:lnTo>
                <a:lnTo>
                  <a:pt x="9085" y="6138"/>
                </a:lnTo>
                <a:lnTo>
                  <a:pt x="9158" y="6333"/>
                </a:lnTo>
                <a:lnTo>
                  <a:pt x="9207" y="6552"/>
                </a:lnTo>
                <a:lnTo>
                  <a:pt x="9231" y="6771"/>
                </a:lnTo>
                <a:lnTo>
                  <a:pt x="9231" y="6990"/>
                </a:lnTo>
                <a:lnTo>
                  <a:pt x="9231" y="7209"/>
                </a:lnTo>
                <a:lnTo>
                  <a:pt x="9207" y="7404"/>
                </a:lnTo>
                <a:lnTo>
                  <a:pt x="9158" y="7623"/>
                </a:lnTo>
                <a:lnTo>
                  <a:pt x="9085" y="7843"/>
                </a:lnTo>
                <a:lnTo>
                  <a:pt x="8987" y="8037"/>
                </a:lnTo>
                <a:lnTo>
                  <a:pt x="8866" y="8232"/>
                </a:lnTo>
                <a:lnTo>
                  <a:pt x="8744" y="8427"/>
                </a:lnTo>
                <a:lnTo>
                  <a:pt x="8573" y="8598"/>
                </a:lnTo>
                <a:lnTo>
                  <a:pt x="8573" y="8598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50185" t="34177" r="27894" b="30442"/>
          <a:stretch/>
        </p:blipFill>
        <p:spPr>
          <a:xfrm>
            <a:off x="5001669" y="1571801"/>
            <a:ext cx="3684956" cy="334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4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4303575" y="4606750"/>
            <a:ext cx="536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5" name="Google Shape;320;p37"/>
          <p:cNvSpPr txBox="1">
            <a:spLocks/>
          </p:cNvSpPr>
          <p:nvPr/>
        </p:nvSpPr>
        <p:spPr>
          <a:xfrm>
            <a:off x="1275150" y="1356349"/>
            <a:ext cx="6593700" cy="94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C" sz="2400" dirty="0" smtClean="0">
                <a:solidFill>
                  <a:srgbClr val="FFA800"/>
                </a:solidFill>
              </a:rPr>
              <a:t>Gracias!</a:t>
            </a:r>
            <a:endParaRPr lang="es-EC" sz="2400" dirty="0">
              <a:solidFill>
                <a:srgbClr val="FFA800"/>
              </a:solidFill>
            </a:endParaRPr>
          </a:p>
        </p:txBody>
      </p:sp>
      <p:sp>
        <p:nvSpPr>
          <p:cNvPr id="6" name="Google Shape;321;p37"/>
          <p:cNvSpPr txBox="1">
            <a:spLocks/>
          </p:cNvSpPr>
          <p:nvPr/>
        </p:nvSpPr>
        <p:spPr>
          <a:xfrm>
            <a:off x="1275150" y="2298054"/>
            <a:ext cx="6593700" cy="16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▪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800"/>
              </a:buClr>
              <a:buSzPts val="1800"/>
              <a:buFont typeface="Open Sans"/>
              <a:buChar char="▫"/>
              <a:defRPr sz="1800" b="0" i="0" u="none" strike="noStrike" cap="none">
                <a:solidFill>
                  <a:srgbClr val="021028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>
              <a:buFont typeface="Open Sans"/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Preguntas?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vchimarro@utmachala.edu.ec</a:t>
            </a:r>
            <a:endParaRPr lang="en-US" sz="1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95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34706" y="796375"/>
            <a:ext cx="5218800" cy="6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Calidad a nivel de Producto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-6000" y="-6927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294667"/>
                </a:solidFill>
              </a:rPr>
              <a:t>4</a:t>
            </a:fld>
            <a:endParaRPr>
              <a:solidFill>
                <a:srgbClr val="294667"/>
              </a:solidFill>
            </a:endParaRPr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1"/>
          </p:nvPr>
        </p:nvSpPr>
        <p:spPr>
          <a:xfrm>
            <a:off x="434324" y="1682400"/>
            <a:ext cx="5219181" cy="3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/>
              <a:t>La principal finalidad del modelo de calidad de producto es especificar y evaluar el cumplimiento de criterios del producto, para lo cual se aplican medidas internas y/o medidas externas (Bevan, 2010). </a:t>
            </a:r>
            <a:endParaRPr lang="es-ES" sz="1200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Por </a:t>
            </a:r>
            <a:r>
              <a:rPr lang="es-ES" sz="1200" dirty="0"/>
              <a:t>esta razón, algunas normas y estándares han definido la calidad a nivel de producto en tres tipos: interna, externa y en uso (Rodríguez, 2016). </a:t>
            </a:r>
            <a:endParaRPr lang="es-ES" sz="1200" dirty="0" smtClean="0"/>
          </a:p>
          <a:p>
            <a:pPr marL="171450" indent="-171450" algn="just">
              <a:buClr>
                <a:schemeClr val="dk1"/>
              </a:buClr>
              <a:buSzPts val="1100"/>
            </a:pPr>
            <a:r>
              <a:rPr lang="es-ES" sz="1200" dirty="0" smtClean="0"/>
              <a:t>Este </a:t>
            </a:r>
            <a:r>
              <a:rPr lang="es-ES" sz="1200" dirty="0"/>
              <a:t>enfoque está orientado a verificar el cumplimiento de las características que permitan alcanzar la satisfacción del cliente en cuanto a los requisitos definidos en las etapas iniciales del proceso de desarrollo.</a:t>
            </a:r>
            <a:endParaRPr sz="1200" dirty="0"/>
          </a:p>
        </p:txBody>
      </p:sp>
      <p:sp>
        <p:nvSpPr>
          <p:cNvPr id="7" name="Google Shape;103;p15"/>
          <p:cNvSpPr txBox="1">
            <a:spLocks/>
          </p:cNvSpPr>
          <p:nvPr/>
        </p:nvSpPr>
        <p:spPr>
          <a:xfrm>
            <a:off x="6142331" y="56221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/>
              <a:t>Control y Aseguramiento de la Calidad del Software</a:t>
            </a:r>
            <a:endParaRPr lang="es-ES" sz="2400" dirty="0"/>
          </a:p>
        </p:txBody>
      </p:sp>
      <p:sp>
        <p:nvSpPr>
          <p:cNvPr id="13" name="Google Shape;118;p16"/>
          <p:cNvSpPr txBox="1">
            <a:spLocks/>
          </p:cNvSpPr>
          <p:nvPr/>
        </p:nvSpPr>
        <p:spPr>
          <a:xfrm>
            <a:off x="6294350" y="4267200"/>
            <a:ext cx="2713200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▪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▫"/>
              <a:defRPr sz="1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Universidad Técnica de Machala</a:t>
            </a:r>
          </a:p>
          <a:p>
            <a:pPr marL="0" indent="0">
              <a:spcBef>
                <a:spcPts val="0"/>
              </a:spcBef>
              <a:buFont typeface="Open Sans"/>
              <a:buNone/>
            </a:pPr>
            <a:r>
              <a:rPr lang="es-ES" sz="600" b="1" smtClean="0">
                <a:solidFill>
                  <a:srgbClr val="FFA800"/>
                </a:solidFill>
              </a:rPr>
              <a:t>Facultad de Ingeniería Civil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Ing. Lewis Chimarro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-ES" sz="600" smtClean="0">
                <a:solidFill>
                  <a:srgbClr val="FFA800"/>
                </a:solidFill>
              </a:rPr>
              <a:t>Magister en Ingenieria de Software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Open Sans"/>
              <a:buNone/>
            </a:pPr>
            <a:r>
              <a:rPr lang="es-ES" sz="600" b="1" u="sng" smtClean="0">
                <a:solidFill>
                  <a:srgbClr val="FFA800"/>
                </a:solidFill>
                <a:hlinkClick r:id="rId4"/>
              </a:rPr>
              <a:t>vchimarro@utmachaa.edu.ec</a:t>
            </a:r>
            <a:endParaRPr lang="es-ES" sz="600" dirty="0">
              <a:solidFill>
                <a:srgbClr val="FFA800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6243922" y="3044077"/>
            <a:ext cx="2713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S" sz="800" b="1" dirty="0" smtClean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Fuente:</a:t>
            </a:r>
          </a:p>
          <a:p>
            <a:pPr marL="171450" indent="-171450" algn="just"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s-ES" sz="800" b="1" dirty="0" smtClean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BEVAN</a:t>
            </a: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, </a:t>
            </a:r>
            <a:r>
              <a:rPr lang="es-ES" sz="800" b="1" dirty="0" err="1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Nigel</a:t>
            </a: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. "Los nuevos modelos de ISO para la calidad y la calidad en uso del software." Calidad del producto y proceso software, </a:t>
            </a:r>
            <a:r>
              <a:rPr lang="es-ES" sz="800" b="1" dirty="0" err="1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Cap</a:t>
            </a: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: 2, España: Editorial Ra-</a:t>
            </a:r>
            <a:r>
              <a:rPr lang="es-ES" sz="800" b="1" dirty="0" err="1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Ma</a:t>
            </a: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, 2010, </a:t>
            </a:r>
            <a:r>
              <a:rPr lang="es-ES" sz="800" b="1" dirty="0" err="1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pp</a:t>
            </a: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: 5-75</a:t>
            </a:r>
            <a:r>
              <a:rPr lang="es-ES" sz="800" b="1" dirty="0" smtClean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.</a:t>
            </a:r>
          </a:p>
          <a:p>
            <a:pPr marL="171450" indent="-171450" algn="just">
              <a:buClr>
                <a:srgbClr val="FFFFFF"/>
              </a:buClr>
              <a:buSzPts val="1400"/>
              <a:buFont typeface="Arial" panose="020B0604020202020204" pitchFamily="34" charset="0"/>
              <a:buChar char="•"/>
            </a:pPr>
            <a:r>
              <a:rPr lang="es-ES" sz="800" b="1" dirty="0">
                <a:solidFill>
                  <a:srgbClr val="FFA800"/>
                </a:solidFill>
                <a:latin typeface="Open Sans"/>
                <a:ea typeface="Open Sans"/>
                <a:cs typeface="Open Sans"/>
              </a:rPr>
              <a:t>RODRÍGUEZ MONJE, Moisés. Calidad de procesos y productos de software", Calidad de Productos de Software- ISO/IEC 25000, 2016.</a:t>
            </a:r>
            <a:endParaRPr lang="es-EC" sz="800" b="1" dirty="0">
              <a:solidFill>
                <a:srgbClr val="FFA800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769895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89166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71165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724187"/>
            <a:ext cx="3946769" cy="2837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Podemos destacar dos estándares de modelos de </a:t>
            </a:r>
            <a:r>
              <a:rPr lang="es-ES" sz="1600" dirty="0" smtClean="0"/>
              <a:t>calidad, el estándar </a:t>
            </a:r>
            <a:r>
              <a:rPr lang="es-ES" sz="1600" dirty="0"/>
              <a:t>IEEE 1061 y el estándar ISO/IEC 9126. </a:t>
            </a:r>
            <a:r>
              <a:rPr lang="es-ES" sz="1600" dirty="0" smtClean="0"/>
              <a:t> </a:t>
            </a:r>
          </a:p>
          <a:p>
            <a:pPr algn="just"/>
            <a:r>
              <a:rPr lang="es-ES" sz="1600" dirty="0" smtClean="0"/>
              <a:t>El </a:t>
            </a:r>
            <a:r>
              <a:rPr lang="es-ES" sz="1600" dirty="0"/>
              <a:t>estándar IEEE 1061 (1998) tiene como objetivo la definición </a:t>
            </a:r>
            <a:r>
              <a:rPr lang="es-ES" sz="1600" dirty="0" smtClean="0"/>
              <a:t>de métricas </a:t>
            </a:r>
            <a:r>
              <a:rPr lang="es-ES" sz="1600" dirty="0"/>
              <a:t>de software y su uso en la evaluación de componentes software. </a:t>
            </a:r>
            <a:endParaRPr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Rectángulo 17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77716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724187"/>
            <a:ext cx="3946769" cy="2837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 smtClean="0"/>
              <a:t>El </a:t>
            </a:r>
            <a:r>
              <a:rPr lang="es-ES" sz="1600" dirty="0"/>
              <a:t>estándar ISO/IEC 9126 tiene como objetivo la definición de un </a:t>
            </a:r>
            <a:r>
              <a:rPr lang="es-ES" sz="1600" dirty="0" smtClean="0"/>
              <a:t>modelo de </a:t>
            </a:r>
            <a:r>
              <a:rPr lang="es-ES" sz="1600" dirty="0"/>
              <a:t>calidad y su uso como marco para la evaluación de software. </a:t>
            </a:r>
            <a:endParaRPr lang="es-ES" sz="1600" dirty="0" smtClean="0"/>
          </a:p>
          <a:p>
            <a:pPr algn="just"/>
            <a:r>
              <a:rPr lang="es-ES" sz="1600" dirty="0" smtClean="0"/>
              <a:t>Los modelos de calidad basados con este estándar propone un </a:t>
            </a:r>
            <a:r>
              <a:rPr lang="es-ES" sz="1600" dirty="0"/>
              <a:t>conjunto de factores de </a:t>
            </a:r>
            <a:r>
              <a:rPr lang="es-ES" sz="1600" dirty="0" smtClean="0"/>
              <a:t>partida compuestos </a:t>
            </a:r>
            <a:r>
              <a:rPr lang="es-ES" sz="1600" dirty="0"/>
              <a:t>de 6 características y 27 </a:t>
            </a:r>
            <a:r>
              <a:rPr lang="es-ES" sz="1600" dirty="0" err="1"/>
              <a:t>subcaracterísticas</a:t>
            </a:r>
            <a:r>
              <a:rPr lang="es-ES" sz="1600" dirty="0"/>
              <a:t>. </a:t>
            </a:r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195420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409397"/>
            <a:ext cx="3946769" cy="3515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El estándar ISO/IEC 9126 distingue entre calidad interna y calidad externa</a:t>
            </a:r>
            <a:r>
              <a:rPr lang="es-ES" sz="1600" dirty="0" smtClean="0"/>
              <a:t>, e </a:t>
            </a:r>
            <a:r>
              <a:rPr lang="es-ES" sz="1600" dirty="0"/>
              <a:t>introduce también el concepto de calidad en uso. </a:t>
            </a:r>
            <a:endParaRPr lang="es-ES" sz="1600" dirty="0" smtClean="0"/>
          </a:p>
          <a:p>
            <a:pPr algn="just"/>
            <a:r>
              <a:rPr lang="es-ES" sz="1600" dirty="0" smtClean="0"/>
              <a:t>La </a:t>
            </a:r>
            <a:r>
              <a:rPr lang="es-ES" sz="1600" dirty="0"/>
              <a:t>calidad interna tiene </a:t>
            </a:r>
            <a:r>
              <a:rPr lang="es-ES" sz="1600" dirty="0" smtClean="0"/>
              <a:t>como objetivo </a:t>
            </a:r>
            <a:r>
              <a:rPr lang="es-ES" sz="1600" dirty="0"/>
              <a:t>medir la calidad del software mediante factores medibles durante </a:t>
            </a:r>
            <a:r>
              <a:rPr lang="es-ES" sz="1600" dirty="0" smtClean="0"/>
              <a:t>su desarrollo</a:t>
            </a:r>
            <a:r>
              <a:rPr lang="es-ES" sz="1600" dirty="0"/>
              <a:t>. </a:t>
            </a:r>
            <a:endParaRPr lang="es-ES" sz="1600" dirty="0" smtClean="0"/>
          </a:p>
          <a:p>
            <a:pPr algn="just"/>
            <a:r>
              <a:rPr lang="es-ES" sz="1600" dirty="0" smtClean="0"/>
              <a:t>La </a:t>
            </a:r>
            <a:r>
              <a:rPr lang="es-ES" sz="1600" dirty="0"/>
              <a:t>calidad externa pretende medir la calidad del software teniendo </a:t>
            </a:r>
            <a:r>
              <a:rPr lang="es-ES" sz="1600" dirty="0" smtClean="0"/>
              <a:t>en cuenta </a:t>
            </a:r>
            <a:r>
              <a:rPr lang="es-ES" sz="1600" dirty="0"/>
              <a:t>el comportamiento de este software en un sistema del cual forme parte</a:t>
            </a:r>
            <a:r>
              <a:rPr lang="es-ES" sz="1600" dirty="0" smtClean="0"/>
              <a:t>.</a:t>
            </a:r>
            <a:endParaRPr lang="es-ES"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59297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1259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0" y="536700"/>
            <a:ext cx="4559836" cy="4606800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4994225" y="693650"/>
            <a:ext cx="36924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Estándares de modelos de calidad</a:t>
            </a:r>
            <a:endParaRPr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body" idx="1"/>
          </p:nvPr>
        </p:nvSpPr>
        <p:spPr>
          <a:xfrm>
            <a:off x="4897185" y="1559300"/>
            <a:ext cx="3946769" cy="3200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s-ES" sz="1600" dirty="0"/>
              <a:t>Finalmente, la calidad en uso corresponde a la calidad del software desde el </a:t>
            </a:r>
            <a:r>
              <a:rPr lang="es-ES" sz="1600" dirty="0" smtClean="0"/>
              <a:t>punto de </a:t>
            </a:r>
            <a:r>
              <a:rPr lang="es-ES" sz="1600" dirty="0"/>
              <a:t>vista de un usuario. </a:t>
            </a:r>
            <a:endParaRPr lang="es-ES" sz="1600" dirty="0" smtClean="0"/>
          </a:p>
          <a:p>
            <a:pPr algn="just"/>
            <a:r>
              <a:rPr lang="es-ES" sz="1600" dirty="0"/>
              <a:t>El ISO/IEC 9126 </a:t>
            </a:r>
            <a:r>
              <a:rPr lang="es-ES" sz="1600" dirty="0" smtClean="0"/>
              <a:t>fue </a:t>
            </a:r>
            <a:r>
              <a:rPr lang="es-ES" sz="1600" dirty="0"/>
              <a:t>substituido en 2001 por dos </a:t>
            </a:r>
            <a:r>
              <a:rPr lang="es-ES" sz="1600" dirty="0" smtClean="0"/>
              <a:t>estándares relacionados</a:t>
            </a:r>
            <a:r>
              <a:rPr lang="es-ES" sz="1600" dirty="0"/>
              <a:t>, el ISO/IEC 9126 de calidad del software </a:t>
            </a:r>
            <a:r>
              <a:rPr lang="es-ES" sz="1600" dirty="0" smtClean="0"/>
              <a:t>y </a:t>
            </a:r>
            <a:r>
              <a:rPr lang="es-ES" sz="1600" dirty="0"/>
              <a:t>el ISO/IEC 14598 </a:t>
            </a:r>
            <a:r>
              <a:rPr lang="es-ES" sz="1600" dirty="0" smtClean="0"/>
              <a:t>de evaluación </a:t>
            </a:r>
            <a:r>
              <a:rPr lang="es-ES" sz="1600" dirty="0"/>
              <a:t>de productos </a:t>
            </a:r>
            <a:r>
              <a:rPr lang="es-ES" sz="1600" dirty="0" smtClean="0"/>
              <a:t>software. </a:t>
            </a:r>
            <a:endParaRPr lang="es-ES" sz="1600" dirty="0"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1025527" y="2218331"/>
            <a:ext cx="2529937" cy="1037170"/>
            <a:chOff x="1263652" y="1992418"/>
            <a:chExt cx="2529937" cy="1037170"/>
          </a:xfrm>
        </p:grpSpPr>
        <p:sp>
          <p:nvSpPr>
            <p:cNvPr id="148" name="Google Shape;148;p20"/>
            <p:cNvSpPr/>
            <p:nvPr/>
          </p:nvSpPr>
          <p:spPr>
            <a:xfrm>
              <a:off x="1263652" y="2315755"/>
              <a:ext cx="556154" cy="713832"/>
            </a:xfrm>
            <a:custGeom>
              <a:avLst/>
              <a:gdLst/>
              <a:ahLst/>
              <a:cxnLst/>
              <a:rect l="l" t="t" r="r" b="b"/>
              <a:pathLst>
                <a:path w="15978" h="20508" fill="none" extrusionOk="0">
                  <a:moveTo>
                    <a:pt x="15977" y="1292"/>
                  </a:moveTo>
                  <a:lnTo>
                    <a:pt x="15977" y="19217"/>
                  </a:lnTo>
                  <a:lnTo>
                    <a:pt x="15977" y="19217"/>
                  </a:lnTo>
                  <a:lnTo>
                    <a:pt x="15953" y="19485"/>
                  </a:lnTo>
                  <a:lnTo>
                    <a:pt x="15880" y="19728"/>
                  </a:lnTo>
                  <a:lnTo>
                    <a:pt x="15758" y="19948"/>
                  </a:lnTo>
                  <a:lnTo>
                    <a:pt x="15612" y="20142"/>
                  </a:lnTo>
                  <a:lnTo>
                    <a:pt x="15417" y="20289"/>
                  </a:lnTo>
                  <a:lnTo>
                    <a:pt x="15198" y="20410"/>
                  </a:lnTo>
                  <a:lnTo>
                    <a:pt x="14955" y="20483"/>
                  </a:lnTo>
                  <a:lnTo>
                    <a:pt x="14711" y="20508"/>
                  </a:lnTo>
                  <a:lnTo>
                    <a:pt x="1267" y="20508"/>
                  </a:lnTo>
                  <a:lnTo>
                    <a:pt x="1267" y="20508"/>
                  </a:lnTo>
                  <a:lnTo>
                    <a:pt x="1023" y="20483"/>
                  </a:lnTo>
                  <a:lnTo>
                    <a:pt x="780" y="20410"/>
                  </a:lnTo>
                  <a:lnTo>
                    <a:pt x="561" y="20289"/>
                  </a:lnTo>
                  <a:lnTo>
                    <a:pt x="366" y="20142"/>
                  </a:lnTo>
                  <a:lnTo>
                    <a:pt x="220" y="19948"/>
                  </a:lnTo>
                  <a:lnTo>
                    <a:pt x="98" y="19728"/>
                  </a:lnTo>
                  <a:lnTo>
                    <a:pt x="25" y="19485"/>
                  </a:lnTo>
                  <a:lnTo>
                    <a:pt x="1" y="19217"/>
                  </a:lnTo>
                  <a:lnTo>
                    <a:pt x="1" y="1292"/>
                  </a:lnTo>
                  <a:lnTo>
                    <a:pt x="1" y="1292"/>
                  </a:lnTo>
                  <a:lnTo>
                    <a:pt x="25" y="1024"/>
                  </a:lnTo>
                  <a:lnTo>
                    <a:pt x="98" y="780"/>
                  </a:lnTo>
                  <a:lnTo>
                    <a:pt x="220" y="561"/>
                  </a:lnTo>
                  <a:lnTo>
                    <a:pt x="366" y="366"/>
                  </a:lnTo>
                  <a:lnTo>
                    <a:pt x="561" y="220"/>
                  </a:lnTo>
                  <a:lnTo>
                    <a:pt x="780" y="98"/>
                  </a:lnTo>
                  <a:lnTo>
                    <a:pt x="1023" y="25"/>
                  </a:lnTo>
                  <a:lnTo>
                    <a:pt x="1267" y="1"/>
                  </a:lnTo>
                  <a:lnTo>
                    <a:pt x="14711" y="1"/>
                  </a:lnTo>
                  <a:lnTo>
                    <a:pt x="14711" y="1"/>
                  </a:lnTo>
                  <a:lnTo>
                    <a:pt x="14955" y="25"/>
                  </a:lnTo>
                  <a:lnTo>
                    <a:pt x="15198" y="98"/>
                  </a:lnTo>
                  <a:lnTo>
                    <a:pt x="15417" y="220"/>
                  </a:lnTo>
                  <a:lnTo>
                    <a:pt x="15612" y="366"/>
                  </a:lnTo>
                  <a:lnTo>
                    <a:pt x="15758" y="561"/>
                  </a:lnTo>
                  <a:lnTo>
                    <a:pt x="15880" y="780"/>
                  </a:lnTo>
                  <a:lnTo>
                    <a:pt x="15953" y="1024"/>
                  </a:lnTo>
                  <a:lnTo>
                    <a:pt x="15977" y="1292"/>
                  </a:lnTo>
                  <a:lnTo>
                    <a:pt x="15977" y="1292"/>
                  </a:lnTo>
                  <a:close/>
                  <a:moveTo>
                    <a:pt x="7989" y="19899"/>
                  </a:moveTo>
                  <a:lnTo>
                    <a:pt x="7989" y="19899"/>
                  </a:lnTo>
                  <a:lnTo>
                    <a:pt x="8159" y="19875"/>
                  </a:lnTo>
                  <a:lnTo>
                    <a:pt x="8306" y="19826"/>
                  </a:lnTo>
                  <a:lnTo>
                    <a:pt x="8452" y="19753"/>
                  </a:lnTo>
                  <a:lnTo>
                    <a:pt x="8574" y="19655"/>
                  </a:lnTo>
                  <a:lnTo>
                    <a:pt x="8671" y="19534"/>
                  </a:lnTo>
                  <a:lnTo>
                    <a:pt x="8744" y="19387"/>
                  </a:lnTo>
                  <a:lnTo>
                    <a:pt x="8793" y="19241"/>
                  </a:lnTo>
                  <a:lnTo>
                    <a:pt x="8817" y="19071"/>
                  </a:lnTo>
                  <a:lnTo>
                    <a:pt x="8817" y="19071"/>
                  </a:lnTo>
                  <a:lnTo>
                    <a:pt x="8793" y="18900"/>
                  </a:lnTo>
                  <a:lnTo>
                    <a:pt x="8744" y="18754"/>
                  </a:lnTo>
                  <a:lnTo>
                    <a:pt x="8671" y="18608"/>
                  </a:lnTo>
                  <a:lnTo>
                    <a:pt x="8574" y="18486"/>
                  </a:lnTo>
                  <a:lnTo>
                    <a:pt x="8452" y="18389"/>
                  </a:lnTo>
                  <a:lnTo>
                    <a:pt x="8306" y="18316"/>
                  </a:lnTo>
                  <a:lnTo>
                    <a:pt x="8159" y="18267"/>
                  </a:lnTo>
                  <a:lnTo>
                    <a:pt x="7989" y="18243"/>
                  </a:lnTo>
                  <a:lnTo>
                    <a:pt x="7989" y="18243"/>
                  </a:lnTo>
                  <a:lnTo>
                    <a:pt x="7819" y="18267"/>
                  </a:lnTo>
                  <a:lnTo>
                    <a:pt x="7672" y="18316"/>
                  </a:lnTo>
                  <a:lnTo>
                    <a:pt x="7526" y="18389"/>
                  </a:lnTo>
                  <a:lnTo>
                    <a:pt x="7404" y="18486"/>
                  </a:lnTo>
                  <a:lnTo>
                    <a:pt x="7307" y="18608"/>
                  </a:lnTo>
                  <a:lnTo>
                    <a:pt x="7234" y="18754"/>
                  </a:lnTo>
                  <a:lnTo>
                    <a:pt x="7185" y="18900"/>
                  </a:lnTo>
                  <a:lnTo>
                    <a:pt x="7161" y="19071"/>
                  </a:lnTo>
                  <a:lnTo>
                    <a:pt x="7161" y="19071"/>
                  </a:lnTo>
                  <a:lnTo>
                    <a:pt x="7185" y="19241"/>
                  </a:lnTo>
                  <a:lnTo>
                    <a:pt x="7234" y="19387"/>
                  </a:lnTo>
                  <a:lnTo>
                    <a:pt x="7307" y="19534"/>
                  </a:lnTo>
                  <a:lnTo>
                    <a:pt x="7404" y="19655"/>
                  </a:lnTo>
                  <a:lnTo>
                    <a:pt x="7526" y="19753"/>
                  </a:lnTo>
                  <a:lnTo>
                    <a:pt x="7672" y="19826"/>
                  </a:lnTo>
                  <a:lnTo>
                    <a:pt x="7819" y="19875"/>
                  </a:lnTo>
                  <a:lnTo>
                    <a:pt x="7989" y="19899"/>
                  </a:lnTo>
                  <a:lnTo>
                    <a:pt x="7989" y="19899"/>
                  </a:lnTo>
                  <a:close/>
                  <a:moveTo>
                    <a:pt x="14394" y="1584"/>
                  </a:moveTo>
                  <a:lnTo>
                    <a:pt x="1584" y="1584"/>
                  </a:lnTo>
                  <a:lnTo>
                    <a:pt x="1584" y="17634"/>
                  </a:lnTo>
                  <a:lnTo>
                    <a:pt x="14394" y="17634"/>
                  </a:lnTo>
                  <a:lnTo>
                    <a:pt x="14394" y="158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2101178" y="2481972"/>
              <a:ext cx="316104" cy="547615"/>
            </a:xfrm>
            <a:custGeom>
              <a:avLst/>
              <a:gdLst/>
              <a:ahLst/>
              <a:cxnLst/>
              <a:rect l="l" t="t" r="r" b="b"/>
              <a:pathLst>
                <a:path w="11838" h="20508" fill="none" extrusionOk="0">
                  <a:moveTo>
                    <a:pt x="10547" y="1"/>
                  </a:moveTo>
                  <a:lnTo>
                    <a:pt x="1292" y="1"/>
                  </a:lnTo>
                  <a:lnTo>
                    <a:pt x="1292" y="1"/>
                  </a:lnTo>
                  <a:lnTo>
                    <a:pt x="1024" y="25"/>
                  </a:lnTo>
                  <a:lnTo>
                    <a:pt x="780" y="98"/>
                  </a:lnTo>
                  <a:lnTo>
                    <a:pt x="561" y="220"/>
                  </a:lnTo>
                  <a:lnTo>
                    <a:pt x="366" y="366"/>
                  </a:lnTo>
                  <a:lnTo>
                    <a:pt x="220" y="561"/>
                  </a:lnTo>
                  <a:lnTo>
                    <a:pt x="98" y="780"/>
                  </a:lnTo>
                  <a:lnTo>
                    <a:pt x="25" y="1024"/>
                  </a:lnTo>
                  <a:lnTo>
                    <a:pt x="1" y="1292"/>
                  </a:lnTo>
                  <a:lnTo>
                    <a:pt x="1" y="19217"/>
                  </a:lnTo>
                  <a:lnTo>
                    <a:pt x="1" y="19217"/>
                  </a:lnTo>
                  <a:lnTo>
                    <a:pt x="25" y="19485"/>
                  </a:lnTo>
                  <a:lnTo>
                    <a:pt x="98" y="19728"/>
                  </a:lnTo>
                  <a:lnTo>
                    <a:pt x="220" y="19948"/>
                  </a:lnTo>
                  <a:lnTo>
                    <a:pt x="366" y="20142"/>
                  </a:lnTo>
                  <a:lnTo>
                    <a:pt x="561" y="20289"/>
                  </a:lnTo>
                  <a:lnTo>
                    <a:pt x="780" y="20410"/>
                  </a:lnTo>
                  <a:lnTo>
                    <a:pt x="1024" y="20483"/>
                  </a:lnTo>
                  <a:lnTo>
                    <a:pt x="1292" y="20508"/>
                  </a:lnTo>
                  <a:lnTo>
                    <a:pt x="10547" y="20508"/>
                  </a:lnTo>
                  <a:lnTo>
                    <a:pt x="10547" y="20508"/>
                  </a:lnTo>
                  <a:lnTo>
                    <a:pt x="10814" y="20483"/>
                  </a:lnTo>
                  <a:lnTo>
                    <a:pt x="11058" y="20410"/>
                  </a:lnTo>
                  <a:lnTo>
                    <a:pt x="11277" y="20289"/>
                  </a:lnTo>
                  <a:lnTo>
                    <a:pt x="11472" y="20142"/>
                  </a:lnTo>
                  <a:lnTo>
                    <a:pt x="11618" y="19948"/>
                  </a:lnTo>
                  <a:lnTo>
                    <a:pt x="11740" y="19728"/>
                  </a:lnTo>
                  <a:lnTo>
                    <a:pt x="11813" y="19485"/>
                  </a:lnTo>
                  <a:lnTo>
                    <a:pt x="11837" y="19217"/>
                  </a:lnTo>
                  <a:lnTo>
                    <a:pt x="11837" y="1292"/>
                  </a:lnTo>
                  <a:lnTo>
                    <a:pt x="11837" y="1292"/>
                  </a:lnTo>
                  <a:lnTo>
                    <a:pt x="11813" y="1024"/>
                  </a:lnTo>
                  <a:lnTo>
                    <a:pt x="11740" y="780"/>
                  </a:lnTo>
                  <a:lnTo>
                    <a:pt x="11618" y="561"/>
                  </a:lnTo>
                  <a:lnTo>
                    <a:pt x="11472" y="366"/>
                  </a:lnTo>
                  <a:lnTo>
                    <a:pt x="11277" y="220"/>
                  </a:lnTo>
                  <a:lnTo>
                    <a:pt x="11058" y="98"/>
                  </a:lnTo>
                  <a:lnTo>
                    <a:pt x="10814" y="25"/>
                  </a:lnTo>
                  <a:lnTo>
                    <a:pt x="10547" y="1"/>
                  </a:lnTo>
                  <a:lnTo>
                    <a:pt x="10547" y="1"/>
                  </a:lnTo>
                  <a:close/>
                  <a:moveTo>
                    <a:pt x="5554" y="975"/>
                  </a:moveTo>
                  <a:lnTo>
                    <a:pt x="6284" y="975"/>
                  </a:lnTo>
                  <a:lnTo>
                    <a:pt x="6284" y="975"/>
                  </a:lnTo>
                  <a:lnTo>
                    <a:pt x="6406" y="999"/>
                  </a:lnTo>
                  <a:lnTo>
                    <a:pt x="6479" y="1073"/>
                  </a:lnTo>
                  <a:lnTo>
                    <a:pt x="6552" y="1146"/>
                  </a:lnTo>
                  <a:lnTo>
                    <a:pt x="6577" y="1267"/>
                  </a:lnTo>
                  <a:lnTo>
                    <a:pt x="6577" y="1267"/>
                  </a:lnTo>
                  <a:lnTo>
                    <a:pt x="6552" y="1365"/>
                  </a:lnTo>
                  <a:lnTo>
                    <a:pt x="6479" y="1462"/>
                  </a:lnTo>
                  <a:lnTo>
                    <a:pt x="6406" y="1511"/>
                  </a:lnTo>
                  <a:lnTo>
                    <a:pt x="6284" y="1535"/>
                  </a:lnTo>
                  <a:lnTo>
                    <a:pt x="5554" y="1535"/>
                  </a:lnTo>
                  <a:lnTo>
                    <a:pt x="5554" y="1535"/>
                  </a:lnTo>
                  <a:lnTo>
                    <a:pt x="5432" y="1511"/>
                  </a:lnTo>
                  <a:lnTo>
                    <a:pt x="5359" y="1462"/>
                  </a:lnTo>
                  <a:lnTo>
                    <a:pt x="5286" y="1365"/>
                  </a:lnTo>
                  <a:lnTo>
                    <a:pt x="5262" y="1267"/>
                  </a:lnTo>
                  <a:lnTo>
                    <a:pt x="5262" y="1267"/>
                  </a:lnTo>
                  <a:lnTo>
                    <a:pt x="5286" y="1146"/>
                  </a:lnTo>
                  <a:lnTo>
                    <a:pt x="5359" y="1073"/>
                  </a:lnTo>
                  <a:lnTo>
                    <a:pt x="5432" y="999"/>
                  </a:lnTo>
                  <a:lnTo>
                    <a:pt x="5554" y="975"/>
                  </a:lnTo>
                  <a:lnTo>
                    <a:pt x="5554" y="975"/>
                  </a:lnTo>
                  <a:close/>
                  <a:moveTo>
                    <a:pt x="5919" y="19436"/>
                  </a:moveTo>
                  <a:lnTo>
                    <a:pt x="5919" y="19436"/>
                  </a:lnTo>
                  <a:lnTo>
                    <a:pt x="5749" y="19412"/>
                  </a:lnTo>
                  <a:lnTo>
                    <a:pt x="5578" y="19363"/>
                  </a:lnTo>
                  <a:lnTo>
                    <a:pt x="5432" y="19290"/>
                  </a:lnTo>
                  <a:lnTo>
                    <a:pt x="5310" y="19193"/>
                  </a:lnTo>
                  <a:lnTo>
                    <a:pt x="5213" y="19071"/>
                  </a:lnTo>
                  <a:lnTo>
                    <a:pt x="5140" y="18925"/>
                  </a:lnTo>
                  <a:lnTo>
                    <a:pt x="5091" y="18754"/>
                  </a:lnTo>
                  <a:lnTo>
                    <a:pt x="5067" y="18584"/>
                  </a:lnTo>
                  <a:lnTo>
                    <a:pt x="5067" y="18584"/>
                  </a:lnTo>
                  <a:lnTo>
                    <a:pt x="5091" y="18413"/>
                  </a:lnTo>
                  <a:lnTo>
                    <a:pt x="5140" y="18243"/>
                  </a:lnTo>
                  <a:lnTo>
                    <a:pt x="5213" y="18097"/>
                  </a:lnTo>
                  <a:lnTo>
                    <a:pt x="5310" y="17975"/>
                  </a:lnTo>
                  <a:lnTo>
                    <a:pt x="5432" y="17877"/>
                  </a:lnTo>
                  <a:lnTo>
                    <a:pt x="5578" y="17804"/>
                  </a:lnTo>
                  <a:lnTo>
                    <a:pt x="5749" y="17756"/>
                  </a:lnTo>
                  <a:lnTo>
                    <a:pt x="5919" y="17731"/>
                  </a:lnTo>
                  <a:lnTo>
                    <a:pt x="5919" y="17731"/>
                  </a:lnTo>
                  <a:lnTo>
                    <a:pt x="6090" y="17756"/>
                  </a:lnTo>
                  <a:lnTo>
                    <a:pt x="6260" y="17804"/>
                  </a:lnTo>
                  <a:lnTo>
                    <a:pt x="6406" y="17877"/>
                  </a:lnTo>
                  <a:lnTo>
                    <a:pt x="6528" y="17975"/>
                  </a:lnTo>
                  <a:lnTo>
                    <a:pt x="6625" y="18097"/>
                  </a:lnTo>
                  <a:lnTo>
                    <a:pt x="6699" y="18243"/>
                  </a:lnTo>
                  <a:lnTo>
                    <a:pt x="6747" y="18413"/>
                  </a:lnTo>
                  <a:lnTo>
                    <a:pt x="6772" y="18584"/>
                  </a:lnTo>
                  <a:lnTo>
                    <a:pt x="6772" y="18584"/>
                  </a:lnTo>
                  <a:lnTo>
                    <a:pt x="6747" y="18754"/>
                  </a:lnTo>
                  <a:lnTo>
                    <a:pt x="6699" y="18925"/>
                  </a:lnTo>
                  <a:lnTo>
                    <a:pt x="6625" y="19071"/>
                  </a:lnTo>
                  <a:lnTo>
                    <a:pt x="6528" y="19193"/>
                  </a:lnTo>
                  <a:lnTo>
                    <a:pt x="6406" y="19290"/>
                  </a:lnTo>
                  <a:lnTo>
                    <a:pt x="6260" y="19363"/>
                  </a:lnTo>
                  <a:lnTo>
                    <a:pt x="6090" y="19412"/>
                  </a:lnTo>
                  <a:lnTo>
                    <a:pt x="5919" y="19436"/>
                  </a:lnTo>
                  <a:lnTo>
                    <a:pt x="5919" y="19436"/>
                  </a:lnTo>
                  <a:close/>
                  <a:moveTo>
                    <a:pt x="10547" y="16660"/>
                  </a:moveTo>
                  <a:lnTo>
                    <a:pt x="1292" y="16660"/>
                  </a:lnTo>
                  <a:lnTo>
                    <a:pt x="1292" y="2558"/>
                  </a:lnTo>
                  <a:lnTo>
                    <a:pt x="10547" y="2558"/>
                  </a:lnTo>
                  <a:lnTo>
                    <a:pt x="10547" y="16660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" name="Google Shape;150;p20"/>
            <p:cNvGrpSpPr/>
            <p:nvPr/>
          </p:nvGrpSpPr>
          <p:grpSpPr>
            <a:xfrm>
              <a:off x="2698654" y="1992418"/>
              <a:ext cx="1094935" cy="1037170"/>
              <a:chOff x="2583100" y="2973775"/>
              <a:chExt cx="461550" cy="437200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2" name="Rectángulo 11"/>
          <p:cNvSpPr/>
          <p:nvPr/>
        </p:nvSpPr>
        <p:spPr>
          <a:xfrm>
            <a:off x="542700" y="4950"/>
            <a:ext cx="4017136" cy="639193"/>
          </a:xfrm>
          <a:prstGeom prst="rect">
            <a:avLst/>
          </a:prstGeom>
          <a:solidFill>
            <a:srgbClr val="FDB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Google Shape;103;p15"/>
          <p:cNvSpPr txBox="1">
            <a:spLocks/>
          </p:cNvSpPr>
          <p:nvPr/>
        </p:nvSpPr>
        <p:spPr>
          <a:xfrm>
            <a:off x="821727" y="8189"/>
            <a:ext cx="2916382" cy="183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erriweather"/>
              <a:buNone/>
              <a:defRPr sz="3600" b="1" i="0" u="none" strike="noStrike" cap="none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algn="ctr"/>
            <a:r>
              <a:rPr lang="es-ES" sz="2400" dirty="0" smtClean="0">
                <a:solidFill>
                  <a:srgbClr val="294667"/>
                </a:solidFill>
              </a:rPr>
              <a:t>Control y Aseguramiento de la Calidad del Software</a:t>
            </a:r>
            <a:endParaRPr lang="es-ES" sz="2400" dirty="0">
              <a:solidFill>
                <a:srgbClr val="294667"/>
              </a:solidFill>
            </a:endParaRPr>
          </a:p>
        </p:txBody>
      </p:sp>
      <p:sp>
        <p:nvSpPr>
          <p:cNvPr id="14" name="Google Shape;574;p40"/>
          <p:cNvSpPr/>
          <p:nvPr/>
        </p:nvSpPr>
        <p:spPr>
          <a:xfrm>
            <a:off x="2851767" y="2475441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74;p40"/>
          <p:cNvSpPr/>
          <p:nvPr/>
        </p:nvSpPr>
        <p:spPr>
          <a:xfrm>
            <a:off x="1169244" y="2703245"/>
            <a:ext cx="312457" cy="312476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74;p40"/>
          <p:cNvSpPr/>
          <p:nvPr/>
        </p:nvSpPr>
        <p:spPr>
          <a:xfrm>
            <a:off x="1934470" y="2864244"/>
            <a:ext cx="180971" cy="15147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167875" y="458587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Clr>
                <a:srgbClr val="FFFFFF"/>
              </a:buClr>
              <a:buSzPts val="1400"/>
            </a:pPr>
            <a:r>
              <a:rPr lang="es-EC" sz="800" b="1" dirty="0">
                <a:solidFill>
                  <a:srgbClr val="294667"/>
                </a:solidFill>
                <a:latin typeface="Open Sans"/>
                <a:ea typeface="Open Sans"/>
                <a:cs typeface="Open Sans"/>
                <a:hlinkClick r:id="rId4"/>
              </a:rPr>
              <a:t>http://www.essi.upc.edu/~franch/papers/libro-calidad-cap-10-jpc-xf-cq-10-version-preliminar.pdf</a:t>
            </a:r>
            <a:endParaRPr lang="es-EC" sz="800" b="1" dirty="0">
              <a:solidFill>
                <a:srgbClr val="294667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8" name="Google Shape;145;p20"/>
          <p:cNvSpPr txBox="1">
            <a:spLocks/>
          </p:cNvSpPr>
          <p:nvPr/>
        </p:nvSpPr>
        <p:spPr>
          <a:xfrm>
            <a:off x="167875" y="4366792"/>
            <a:ext cx="653852" cy="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4667"/>
              </a:buClr>
              <a:buSzPts val="1400"/>
              <a:buFont typeface="Merriweather"/>
              <a:buNone/>
              <a:defRPr sz="1400" b="1" i="0" u="none" strike="noStrike" cap="none">
                <a:solidFill>
                  <a:srgbClr val="294667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s-ES" sz="800" dirty="0" smtClean="0"/>
              <a:t>Fuente:</a:t>
            </a:r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387024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442404" y="1045150"/>
            <a:ext cx="2353549" cy="67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ES" dirty="0"/>
              <a:t>ISO/IEC 9126  </a:t>
            </a:r>
            <a:r>
              <a:rPr lang="es-ES" dirty="0" smtClean="0"/>
              <a:t>    &amp;</a:t>
            </a:r>
            <a:br>
              <a:rPr lang="es-ES" dirty="0" smtClean="0"/>
            </a:br>
            <a:r>
              <a:rPr lang="es-ES" dirty="0" smtClean="0"/>
              <a:t>ISO/IEC </a:t>
            </a:r>
            <a:r>
              <a:rPr lang="es-ES" dirty="0"/>
              <a:t>14598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sldNum" idx="12"/>
          </p:nvPr>
        </p:nvSpPr>
        <p:spPr>
          <a:xfrm>
            <a:off x="-6000" y="0"/>
            <a:ext cx="548700" cy="5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36217" t="42134" r="37364" b="30327"/>
          <a:stretch/>
        </p:blipFill>
        <p:spPr>
          <a:xfrm>
            <a:off x="3275351" y="1045150"/>
            <a:ext cx="5686099" cy="33341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73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mi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6024</TotalTime>
  <Words>2225</Words>
  <Application>Microsoft Office PowerPoint</Application>
  <PresentationFormat>Presentación en pantalla (16:9)</PresentationFormat>
  <Paragraphs>235</Paragraphs>
  <Slides>37</Slides>
  <Notes>37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1" baseType="lpstr">
      <vt:lpstr>Merriweather</vt:lpstr>
      <vt:lpstr>Arial</vt:lpstr>
      <vt:lpstr>Open Sans</vt:lpstr>
      <vt:lpstr>Emilia template</vt:lpstr>
      <vt:lpstr>Unidad III Modelos de Calidad de Software</vt:lpstr>
      <vt:lpstr>Introducción</vt:lpstr>
      <vt:lpstr>Calidad a nivel de Proceso</vt:lpstr>
      <vt:lpstr>Calidad a nivel de Producto</vt:lpstr>
      <vt:lpstr>Estándares de modelos de calidad</vt:lpstr>
      <vt:lpstr>Estándares de modelos de calidad</vt:lpstr>
      <vt:lpstr>Estándares de modelos de calidad</vt:lpstr>
      <vt:lpstr>Estándares de modelos de calidad</vt:lpstr>
      <vt:lpstr>ISO/IEC 9126      &amp; ISO/IEC 14598</vt:lpstr>
      <vt:lpstr>Estándares de modelos de calidad</vt:lpstr>
      <vt:lpstr>Estándares de modelos de calidad</vt:lpstr>
      <vt:lpstr>Propiedades de los modelos de calidad </vt:lpstr>
      <vt:lpstr>Número de capas</vt:lpstr>
      <vt:lpstr>Número de capas</vt:lpstr>
      <vt:lpstr>Tipos de elementos del modelo </vt:lpstr>
      <vt:lpstr>Propósito del modelo</vt:lpstr>
      <vt:lpstr>Propósito del modelo</vt:lpstr>
      <vt:lpstr>Propósito del modelo</vt:lpstr>
      <vt:lpstr>Separación entre elementos internos y externos </vt:lpstr>
      <vt:lpstr>Relaciones entre factores de calidad </vt:lpstr>
      <vt:lpstr>Relaciones entre factores de calidad </vt:lpstr>
      <vt:lpstr>Relación de las métricas con los factores de calidad </vt:lpstr>
      <vt:lpstr>Propiedades de los Modelos de Calidad </vt:lpstr>
      <vt:lpstr>ESTRUCTURA DEL ESTÁNDAR ISO/IEC 9126-1 </vt:lpstr>
      <vt:lpstr>ESTRUCTURA DEL ESTÁNDAR ISO/IEC 9126-1 </vt:lpstr>
      <vt:lpstr>ESTRUCTURA DEL ESTÁNDAR ISO/IEC 9126-1 </vt:lpstr>
      <vt:lpstr>ESTRUCTURA DEL ESTÁNDAR ISO/IEC 9126-1 </vt:lpstr>
      <vt:lpstr>Presentación de PowerPoint</vt:lpstr>
      <vt:lpstr>Presentación de PowerPoint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Implementación de modelos de calidad de software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Unidad I Calidad del Softwre</dc:title>
  <cp:lastModifiedBy>Lewis Chimarro</cp:lastModifiedBy>
  <cp:revision>127</cp:revision>
  <dcterms:modified xsi:type="dcterms:W3CDTF">2021-05-28T02:05:09Z</dcterms:modified>
</cp:coreProperties>
</file>